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Microsoft 365. (2023). Make slides easier to read by using the Reading Order pane. https://support.microsoft.com/en-us/office/make-slides-easier-to-read-by-using-the-reading-order-pane-863b5c1c-4f19-45ec-96e6-93a6457f5e1c</a:t>
            </a:r>
            <a:endParaRPr/>
          </a:p>
          <a:p>
            <a:pPr indent="0" lvl="0" marL="0" rtl="0" algn="l">
              <a:spcBef>
                <a:spcPts val="0"/>
              </a:spcBef>
              <a:spcAft>
                <a:spcPts val="0"/>
              </a:spcAft>
              <a:buNone/>
            </a:pPr>
            <a:r>
              <a:t/>
            </a:r>
            <a:endParaRPr/>
          </a:p>
        </p:txBody>
      </p:sp>
      <p:sp>
        <p:nvSpPr>
          <p:cNvPr id="162" name="Google Shape;16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Microsoft 365. (2023). Make slides easier to read by using the Reading Order pane. https://support.microsoft.com/en-us/office/make-slides-easier-to-read-by-using-the-reading-order-pane-863b5c1c-4f19-45ec-96e6-93a6457f5e1c</a:t>
            </a:r>
            <a:endParaRPr/>
          </a:p>
        </p:txBody>
      </p:sp>
      <p:sp>
        <p:nvSpPr>
          <p:cNvPr id="169" name="Google Shape;16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References: </a:t>
            </a:r>
            <a:endParaRPr/>
          </a:p>
          <a:p>
            <a:pPr indent="0" lvl="0" marL="0" rtl="0" algn="l">
              <a:spcBef>
                <a:spcPts val="0"/>
              </a:spcBef>
              <a:spcAft>
                <a:spcPts val="0"/>
              </a:spcAft>
              <a:buNone/>
            </a:pPr>
            <a:r>
              <a:rPr lang="en-US"/>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Microsoft 365. (2023). Add closed captions or subtitles to media in PowerPoint. https://support.microsoft.com/en-us/office/add-closed-captions-or-subtitles-to-media-in-powerpoint-df091537-fb22-4507-898f-2358ddc0df18#OfficeVersion=Newer_versions</a:t>
            </a:r>
            <a:endParaRPr/>
          </a:p>
        </p:txBody>
      </p:sp>
      <p:sp>
        <p:nvSpPr>
          <p:cNvPr id="182" name="Google Shape;18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References: </a:t>
            </a:r>
            <a:endParaRPr/>
          </a:p>
          <a:p>
            <a:pPr indent="0" lvl="0" marL="0" rtl="0" algn="l">
              <a:spcBef>
                <a:spcPts val="0"/>
              </a:spcBef>
              <a:spcAft>
                <a:spcPts val="0"/>
              </a:spcAft>
              <a:buNone/>
            </a:pPr>
            <a:r>
              <a:rPr lang="en-US"/>
              <a:t>John Hopkins Disability Health Research Center and International Network of Researchers with Vision Impairments and Their Allies (ANOVA). (2023). Toolkit to Design More Accessible Scientific Meetings and Conferences. https://disabilityhealth.jhu.edu/wp-content/uploads/2023/03/JHU_Conference_Accessibiity_Toolkit_Accessible_FINAL.pdf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Microsoft 365. (2023). Make your PowerPoint presentations accessible to people with disabilities. https://support.microsoft.com/en-us/office/make-your-powerpoint-presentations-accessible-to-people-with-disabilities-6f7772b2-2f33-4bd2-8ca7-dae3b2b3ef25#bkmk_winvideo</a:t>
            </a:r>
            <a:endParaRPr/>
          </a:p>
          <a:p>
            <a:pPr indent="0" lvl="0" marL="0" rtl="0" algn="l">
              <a:spcBef>
                <a:spcPts val="0"/>
              </a:spcBef>
              <a:spcAft>
                <a:spcPts val="0"/>
              </a:spcAft>
              <a:buNone/>
            </a:pPr>
            <a:r>
              <a:t/>
            </a:r>
            <a:endParaRPr/>
          </a:p>
        </p:txBody>
      </p:sp>
      <p:sp>
        <p:nvSpPr>
          <p:cNvPr id="195" name="Google Shape;19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Visual of ACRM’s groups and logos. </a:t>
            </a:r>
            <a:endParaRPr/>
          </a:p>
          <a:p>
            <a:pPr indent="0" lvl="0" marL="0" rtl="0" algn="l">
              <a:spcBef>
                <a:spcPts val="0"/>
              </a:spcBef>
              <a:spcAft>
                <a:spcPts val="0"/>
              </a:spcAft>
              <a:buNone/>
            </a:pPr>
            <a:r>
              <a:rPr lang="en-US"/>
              <a:t>Text: Research to Practice Faster Through Interdisciplinary Community</a:t>
            </a:r>
            <a:endParaRPr/>
          </a:p>
        </p:txBody>
      </p:sp>
      <p:sp>
        <p:nvSpPr>
          <p:cNvPr id="202" name="Google Shape;20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ACRM Logo and website address</a:t>
            </a:r>
            <a:endParaRPr/>
          </a:p>
        </p:txBody>
      </p:sp>
      <p:sp>
        <p:nvSpPr>
          <p:cNvPr id="209" name="Google Shape;20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8.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870403"/>
            <a:ext cx="10515600" cy="95522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4400"/>
              <a:buFont typeface="Calibri"/>
              <a:buNone/>
              <a:defRPr b="1">
                <a:solidFill>
                  <a:srgbClr val="CE1126"/>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21" name="Google Shape;21;p2"/>
          <p:cNvPicPr preferRelativeResize="0"/>
          <p:nvPr/>
        </p:nvPicPr>
        <p:blipFill rotWithShape="1">
          <a:blip r:embed="rId2">
            <a:alphaModFix/>
          </a:blip>
          <a:srcRect b="0" l="0" r="0" t="0"/>
          <a:stretch/>
        </p:blipFill>
        <p:spPr>
          <a:xfrm>
            <a:off x="0" y="0"/>
            <a:ext cx="12192000" cy="87040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 name="Shape 22"/>
        <p:cNvGrpSpPr/>
        <p:nvPr/>
      </p:nvGrpSpPr>
      <p:grpSpPr>
        <a:xfrm>
          <a:off x="0" y="0"/>
          <a:ext cx="0" cy="0"/>
          <a:chOff x="0" y="0"/>
          <a:chExt cx="0" cy="0"/>
        </a:xfrm>
      </p:grpSpPr>
      <p:pic>
        <p:nvPicPr>
          <p:cNvPr descr="A picture containing accessory, umbrella, drawing&#10;&#10;Description automatically generated" id="23" name="Google Shape;23;p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4" name="Google Shape;24;p3"/>
          <p:cNvSpPr txBox="1"/>
          <p:nvPr>
            <p:ph type="ctrTitle"/>
          </p:nvPr>
        </p:nvSpPr>
        <p:spPr>
          <a:xfrm>
            <a:off x="0" y="1122363"/>
            <a:ext cx="12192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CE1126"/>
              </a:buClr>
              <a:buSzPts val="6000"/>
              <a:buFont typeface="Calibri"/>
              <a:buNone/>
              <a:defRPr sz="6000">
                <a:solidFill>
                  <a:srgbClr val="CE11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6" name="Google Shape;26;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 name="Shape 29"/>
        <p:cNvGrpSpPr/>
        <p:nvPr/>
      </p:nvGrpSpPr>
      <p:grpSpPr>
        <a:xfrm>
          <a:off x="0" y="0"/>
          <a:ext cx="0" cy="0"/>
          <a:chOff x="0" y="0"/>
          <a:chExt cx="0" cy="0"/>
        </a:xfrm>
      </p:grpSpPr>
      <p:sp>
        <p:nvSpPr>
          <p:cNvPr id="30" name="Google Shape;30;p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CE1126"/>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4"/>
          <p:cNvSpPr/>
          <p:nvPr>
            <p:ph idx="2" type="pic"/>
          </p:nvPr>
        </p:nvSpPr>
        <p:spPr>
          <a:xfrm>
            <a:off x="5183188" y="987425"/>
            <a:ext cx="6172200" cy="4873625"/>
          </a:xfrm>
          <a:prstGeom prst="rect">
            <a:avLst/>
          </a:prstGeom>
          <a:noFill/>
          <a:ln>
            <a:noFill/>
          </a:ln>
        </p:spPr>
      </p:sp>
      <p:sp>
        <p:nvSpPr>
          <p:cNvPr id="32" name="Google Shape;32;p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3" name="Google Shape;33;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6" name="Shape 36"/>
        <p:cNvGrpSpPr/>
        <p:nvPr/>
      </p:nvGrpSpPr>
      <p:grpSpPr>
        <a:xfrm>
          <a:off x="0" y="0"/>
          <a:ext cx="0" cy="0"/>
          <a:chOff x="0" y="0"/>
          <a:chExt cx="0" cy="0"/>
        </a:xfrm>
      </p:grpSpPr>
      <p:pic>
        <p:nvPicPr>
          <p:cNvPr descr="A picture containing umbrella, drawing&#10;&#10;Description automatically generated" id="37" name="Google Shape;37;p5"/>
          <p:cNvPicPr preferRelativeResize="0"/>
          <p:nvPr/>
        </p:nvPicPr>
        <p:blipFill rotWithShape="1">
          <a:blip r:embed="rId2">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8" name="Shape 38"/>
        <p:cNvGrpSpPr/>
        <p:nvPr/>
      </p:nvGrpSpPr>
      <p:grpSpPr>
        <a:xfrm>
          <a:off x="0" y="0"/>
          <a:ext cx="0" cy="0"/>
          <a:chOff x="0" y="0"/>
          <a:chExt cx="0" cy="0"/>
        </a:xfrm>
      </p:grpSpPr>
      <p:pic>
        <p:nvPicPr>
          <p:cNvPr descr="A picture containing accessory, umbrella, drawing&#10;&#10;Description automatically generated" id="39" name="Google Shape;39;p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0" name="Google Shape;40;p6"/>
          <p:cNvSpPr txBox="1"/>
          <p:nvPr>
            <p:ph type="ctrTitle"/>
          </p:nvPr>
        </p:nvSpPr>
        <p:spPr>
          <a:xfrm>
            <a:off x="0" y="1177227"/>
            <a:ext cx="12192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CE1126"/>
              </a:buClr>
              <a:buSzPts val="6000"/>
              <a:buFont typeface="Calibri"/>
              <a:buNone/>
              <a:defRPr sz="6000">
                <a:solidFill>
                  <a:srgbClr val="CE11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6"/>
          <p:cNvSpPr txBox="1"/>
          <p:nvPr>
            <p:ph idx="1" type="subTitle"/>
          </p:nvPr>
        </p:nvSpPr>
        <p:spPr>
          <a:xfrm>
            <a:off x="1524000" y="3656902"/>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45" name="Shape 45"/>
        <p:cNvGrpSpPr/>
        <p:nvPr/>
      </p:nvGrpSpPr>
      <p:grpSpPr>
        <a:xfrm>
          <a:off x="0" y="0"/>
          <a:ext cx="0" cy="0"/>
          <a:chOff x="0" y="0"/>
          <a:chExt cx="0" cy="0"/>
        </a:xfrm>
      </p:grpSpPr>
      <p:sp>
        <p:nvSpPr>
          <p:cNvPr id="46" name="Google Shape;46;p7"/>
          <p:cNvSpPr txBox="1"/>
          <p:nvPr>
            <p:ph type="title"/>
          </p:nvPr>
        </p:nvSpPr>
        <p:spPr>
          <a:xfrm>
            <a:off x="838200" y="870403"/>
            <a:ext cx="10515600" cy="95522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4400"/>
              <a:buFont typeface="Calibri"/>
              <a:buNone/>
              <a:defRPr b="1">
                <a:solidFill>
                  <a:srgbClr val="CE1126"/>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51" name="Google Shape;51;p7"/>
          <p:cNvPicPr preferRelativeResize="0"/>
          <p:nvPr/>
        </p:nvPicPr>
        <p:blipFill rotWithShape="1">
          <a:blip r:embed="rId2">
            <a:alphaModFix/>
          </a:blip>
          <a:srcRect b="0" l="0" r="0" t="0"/>
          <a:stretch/>
        </p:blipFill>
        <p:spPr>
          <a:xfrm>
            <a:off x="0" y="0"/>
            <a:ext cx="12192000" cy="87040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52" name="Shape 52"/>
        <p:cNvGrpSpPr/>
        <p:nvPr/>
      </p:nvGrpSpPr>
      <p:grpSpPr>
        <a:xfrm>
          <a:off x="0" y="0"/>
          <a:ext cx="0" cy="0"/>
          <a:chOff x="0" y="0"/>
          <a:chExt cx="0" cy="0"/>
        </a:xfrm>
      </p:grpSpPr>
      <p:sp>
        <p:nvSpPr>
          <p:cNvPr id="53" name="Google Shape;53;p8"/>
          <p:cNvSpPr txBox="1"/>
          <p:nvPr>
            <p:ph type="title"/>
          </p:nvPr>
        </p:nvSpPr>
        <p:spPr>
          <a:xfrm>
            <a:off x="838200" y="870403"/>
            <a:ext cx="10515600" cy="95522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4400"/>
              <a:buFont typeface="Calibri"/>
              <a:buNone/>
              <a:defRPr b="1">
                <a:solidFill>
                  <a:srgbClr val="CE1126"/>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8"/>
          <p:cNvSpPr txBox="1"/>
          <p:nvPr>
            <p:ph idx="1" type="body"/>
          </p:nvPr>
        </p:nvSpPr>
        <p:spPr>
          <a:xfrm>
            <a:off x="838200" y="1825625"/>
            <a:ext cx="10515600" cy="402544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8"/>
          <p:cNvSpPr txBox="1"/>
          <p:nvPr>
            <p:ph idx="10" type="dt"/>
          </p:nvPr>
        </p:nvSpPr>
        <p:spPr>
          <a:xfrm>
            <a:off x="4956048" y="6356350"/>
            <a:ext cx="10515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6007608" y="6356350"/>
            <a:ext cx="3273552"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11658600" y="6356350"/>
            <a:ext cx="533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58" name="Google Shape;58;p8"/>
          <p:cNvPicPr preferRelativeResize="0"/>
          <p:nvPr/>
        </p:nvPicPr>
        <p:blipFill rotWithShape="1">
          <a:blip r:embed="rId2">
            <a:alphaModFix/>
          </a:blip>
          <a:srcRect b="0" l="0" r="0" t="0"/>
          <a:stretch/>
        </p:blipFill>
        <p:spPr>
          <a:xfrm>
            <a:off x="0" y="5987597"/>
            <a:ext cx="12192000" cy="870403"/>
          </a:xfrm>
          <a:prstGeom prst="rect">
            <a:avLst/>
          </a:prstGeom>
          <a:noFill/>
          <a:ln>
            <a:noFill/>
          </a:ln>
        </p:spPr>
      </p:pic>
      <p:pic>
        <p:nvPicPr>
          <p:cNvPr id="59" name="Google Shape;59;p8"/>
          <p:cNvPicPr preferRelativeResize="0"/>
          <p:nvPr/>
        </p:nvPicPr>
        <p:blipFill rotWithShape="1">
          <a:blip r:embed="rId3">
            <a:alphaModFix/>
          </a:blip>
          <a:srcRect b="53787" l="0" r="0" t="0"/>
          <a:stretch/>
        </p:blipFill>
        <p:spPr>
          <a:xfrm>
            <a:off x="0" y="-14067"/>
            <a:ext cx="12192000" cy="217268"/>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CE1126"/>
              </a:buClr>
              <a:buSzPts val="6000"/>
              <a:buFont typeface="Calibri"/>
              <a:buNone/>
              <a:defRPr sz="6000">
                <a:solidFill>
                  <a:srgbClr val="CE11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3" name="Google Shape;63;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66" name="Google Shape;66;p9"/>
          <p:cNvPicPr preferRelativeResize="0"/>
          <p:nvPr/>
        </p:nvPicPr>
        <p:blipFill rotWithShape="1">
          <a:blip r:embed="rId2">
            <a:alphaModFix/>
          </a:blip>
          <a:srcRect b="0" l="0" r="0" t="0"/>
          <a:stretch/>
        </p:blipFill>
        <p:spPr>
          <a:xfrm>
            <a:off x="0" y="0"/>
            <a:ext cx="12192000" cy="87040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7" name="Shape 67"/>
        <p:cNvGrpSpPr/>
        <p:nvPr/>
      </p:nvGrpSpPr>
      <p:grpSpPr>
        <a:xfrm>
          <a:off x="0" y="0"/>
          <a:ext cx="0" cy="0"/>
          <a:chOff x="0" y="0"/>
          <a:chExt cx="0" cy="0"/>
        </a:xfrm>
      </p:grpSpPr>
      <p:sp>
        <p:nvSpPr>
          <p:cNvPr id="68" name="Google Shape;68;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4400"/>
              <a:buFont typeface="Calibri"/>
              <a:buNone/>
              <a:defRPr>
                <a:solidFill>
                  <a:srgbClr val="CE11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74" name="Google Shape;74;p10"/>
          <p:cNvPicPr preferRelativeResize="0"/>
          <p:nvPr/>
        </p:nvPicPr>
        <p:blipFill rotWithShape="1">
          <a:blip r:embed="rId2">
            <a:alphaModFix/>
          </a:blip>
          <a:srcRect b="0" l="0" r="0" t="0"/>
          <a:stretch/>
        </p:blipFill>
        <p:spPr>
          <a:xfrm>
            <a:off x="0" y="-14068"/>
            <a:ext cx="12192000" cy="47014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5" name="Shape 75"/>
        <p:cNvGrpSpPr/>
        <p:nvPr/>
      </p:nvGrpSpPr>
      <p:grpSpPr>
        <a:xfrm>
          <a:off x="0" y="0"/>
          <a:ext cx="0" cy="0"/>
          <a:chOff x="0" y="0"/>
          <a:chExt cx="0" cy="0"/>
        </a:xfrm>
      </p:grpSpPr>
      <p:sp>
        <p:nvSpPr>
          <p:cNvPr id="76" name="Google Shape;76;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4400"/>
              <a:buFont typeface="Calibri"/>
              <a:buNone/>
              <a:defRPr>
                <a:solidFill>
                  <a:srgbClr val="CE11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8" name="Google Shape;78;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 name="Google Shape;80;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84" name="Google Shape;84;p11"/>
          <p:cNvPicPr preferRelativeResize="0"/>
          <p:nvPr/>
        </p:nvPicPr>
        <p:blipFill rotWithShape="1">
          <a:blip r:embed="rId2">
            <a:alphaModFix/>
          </a:blip>
          <a:srcRect b="0" l="0" r="0" t="0"/>
          <a:stretch/>
        </p:blipFill>
        <p:spPr>
          <a:xfrm>
            <a:off x="0" y="-14068"/>
            <a:ext cx="12192000" cy="4701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 name="Shape 85"/>
        <p:cNvGrpSpPr/>
        <p:nvPr/>
      </p:nvGrpSpPr>
      <p:grpSpPr>
        <a:xfrm>
          <a:off x="0" y="0"/>
          <a:ext cx="0" cy="0"/>
          <a:chOff x="0" y="0"/>
          <a:chExt cx="0" cy="0"/>
        </a:xfrm>
      </p:grpSpPr>
      <p:sp>
        <p:nvSpPr>
          <p:cNvPr id="86" name="Google Shape;86;p12"/>
          <p:cNvSpPr txBox="1"/>
          <p:nvPr>
            <p:ph type="title"/>
          </p:nvPr>
        </p:nvSpPr>
        <p:spPr>
          <a:xfrm>
            <a:off x="838200" y="870403"/>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4400"/>
              <a:buFont typeface="Calibri"/>
              <a:buNone/>
              <a:defRPr>
                <a:solidFill>
                  <a:srgbClr val="CE11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90" name="Google Shape;90;p12"/>
          <p:cNvPicPr preferRelativeResize="0"/>
          <p:nvPr/>
        </p:nvPicPr>
        <p:blipFill rotWithShape="1">
          <a:blip r:embed="rId2">
            <a:alphaModFix/>
          </a:blip>
          <a:srcRect b="0" l="0" r="0" t="0"/>
          <a:stretch/>
        </p:blipFill>
        <p:spPr>
          <a:xfrm>
            <a:off x="0" y="-14068"/>
            <a:ext cx="12192000" cy="47014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1" name="Shape 91"/>
        <p:cNvGrpSpPr/>
        <p:nvPr/>
      </p:nvGrpSpPr>
      <p:grpSpPr>
        <a:xfrm>
          <a:off x="0" y="0"/>
          <a:ext cx="0" cy="0"/>
          <a:chOff x="0" y="0"/>
          <a:chExt cx="0" cy="0"/>
        </a:xfrm>
      </p:grpSpPr>
      <p:pic>
        <p:nvPicPr>
          <p:cNvPr descr="A picture containing drawing&#10;&#10;Description automatically generated" id="92" name="Google Shape;92;p1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3" name="Google Shape;9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3"/>
          <p:cNvSpPr txBox="1"/>
          <p:nvPr>
            <p:ph type="title"/>
          </p:nvPr>
        </p:nvSpPr>
        <p:spPr>
          <a:xfrm>
            <a:off x="838200" y="799783"/>
            <a:ext cx="10515600" cy="4924362"/>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9600"/>
              <a:buFont typeface="Calibri"/>
              <a:buNone/>
              <a:defRPr sz="9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7" name="Shape 97"/>
        <p:cNvGrpSpPr/>
        <p:nvPr/>
      </p:nvGrpSpPr>
      <p:grpSpPr>
        <a:xfrm>
          <a:off x="0" y="0"/>
          <a:ext cx="0" cy="0"/>
          <a:chOff x="0" y="0"/>
          <a:chExt cx="0" cy="0"/>
        </a:xfrm>
      </p:grpSpPr>
      <p:sp>
        <p:nvSpPr>
          <p:cNvPr id="98" name="Google Shape;98;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CE1126"/>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0" name="Google Shape;100;p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1" name="Google Shape;10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4" name="Shape 104"/>
        <p:cNvGrpSpPr/>
        <p:nvPr/>
      </p:nvGrpSpPr>
      <p:grpSpPr>
        <a:xfrm>
          <a:off x="0" y="0"/>
          <a:ext cx="0" cy="0"/>
          <a:chOff x="0" y="0"/>
          <a:chExt cx="0" cy="0"/>
        </a:xfrm>
      </p:grpSpPr>
      <p:sp>
        <p:nvSpPr>
          <p:cNvPr id="105" name="Google Shape;105;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4400"/>
              <a:buFont typeface="Calibri"/>
              <a:buNone/>
              <a:defRPr>
                <a:solidFill>
                  <a:srgbClr val="CE11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0" name="Shape 110"/>
        <p:cNvGrpSpPr/>
        <p:nvPr/>
      </p:nvGrpSpPr>
      <p:grpSpPr>
        <a:xfrm>
          <a:off x="0" y="0"/>
          <a:ext cx="0" cy="0"/>
          <a:chOff x="0" y="0"/>
          <a:chExt cx="0" cy="0"/>
        </a:xfrm>
      </p:grpSpPr>
      <p:sp>
        <p:nvSpPr>
          <p:cNvPr id="111" name="Google Shape;111;p1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CE11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1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CE1126"/>
              </a:buClr>
              <a:buSzPts val="4400"/>
              <a:buFont typeface="Calibri"/>
              <a:buNone/>
              <a:defRPr b="1" i="0" sz="4400" u="none" cap="none" strike="noStrike">
                <a:solidFill>
                  <a:srgbClr val="CE1126"/>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mailto:speakers@acrm.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0.jpg"/><Relationship Id="rId6"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support.microsoft.com/en-us/office/add-closed-captions-or-subtitles-to-media-in-powerpoint-df091537-fb22-4507-898f-2358ddc0df18#OfficeVersion=Newer_version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disabilityhealth.jhu.edu/wp-content/uploads/2023/03/JHU_Conference_Accessibiity_Toolkit_Accessible_FINAL.pdf" TargetMode="External"/><Relationship Id="rId4" Type="http://schemas.openxmlformats.org/officeDocument/2006/relationships/hyperlink" Target="https://support.microsoft.com/en-us/office/make-your-powerpoint-presentations-accessible-to-people-with-disabilities-6f7772b2-2f33-4bd2-8ca7-dae3b2b3ef25#bkmk_winvideo"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7"/>
          <p:cNvSpPr txBox="1"/>
          <p:nvPr>
            <p:ph type="title"/>
          </p:nvPr>
        </p:nvSpPr>
        <p:spPr>
          <a:xfrm>
            <a:off x="838200" y="870403"/>
            <a:ext cx="10515600" cy="95522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E1126"/>
              </a:buClr>
              <a:buSzPts val="4400"/>
              <a:buFont typeface="Calibri"/>
              <a:buNone/>
            </a:pPr>
            <a:r>
              <a:rPr lang="en-US"/>
              <a:t>Summary</a:t>
            </a:r>
            <a:endParaRPr/>
          </a:p>
        </p:txBody>
      </p:sp>
      <p:sp>
        <p:nvSpPr>
          <p:cNvPr id="121" name="Google Shape;12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l">
              <a:lnSpc>
                <a:spcPct val="90000"/>
              </a:lnSpc>
              <a:spcBef>
                <a:spcPts val="0"/>
              </a:spcBef>
              <a:spcAft>
                <a:spcPts val="0"/>
              </a:spcAft>
              <a:buClr>
                <a:schemeClr val="dk1"/>
              </a:buClr>
              <a:buSzPct val="100000"/>
              <a:buChar char="•"/>
            </a:pPr>
            <a:r>
              <a:rPr lang="en-US"/>
              <a:t>In the presenter portal, follow the instructions for poster presentation requirements as well as the guidelines in this slide set. </a:t>
            </a:r>
            <a:endParaRPr/>
          </a:p>
          <a:p>
            <a:pPr indent="-228600" lvl="1" marL="685800" rtl="0" algn="l">
              <a:lnSpc>
                <a:spcPct val="90000"/>
              </a:lnSpc>
              <a:spcBef>
                <a:spcPts val="500"/>
              </a:spcBef>
              <a:spcAft>
                <a:spcPts val="0"/>
              </a:spcAft>
              <a:buClr>
                <a:srgbClr val="000000"/>
              </a:buClr>
              <a:buSzPct val="100000"/>
              <a:buChar char="•"/>
            </a:pPr>
            <a:r>
              <a:rPr lang="en-US">
                <a:solidFill>
                  <a:srgbClr val="000000"/>
                </a:solidFill>
                <a:latin typeface="Calibri"/>
                <a:ea typeface="Calibri"/>
                <a:cs typeface="Calibri"/>
                <a:sym typeface="Calibri"/>
              </a:rPr>
              <a:t>For publishing to the ACRM Online Program, the poster upload must be a PDF file at highest resolution possible. The aspect ratio (ratio of width to height) should ideally be set to '16:9'. The complete poster is limited to one slide only.  That means one single page for your PDF file. </a:t>
            </a:r>
            <a:endParaRPr>
              <a:latin typeface="Calibri"/>
              <a:ea typeface="Calibri"/>
              <a:cs typeface="Calibri"/>
              <a:sym typeface="Calibri"/>
            </a:endParaRPr>
          </a:p>
          <a:p>
            <a:pPr indent="-228600" lvl="0" marL="228600" rtl="0" algn="l">
              <a:lnSpc>
                <a:spcPct val="90000"/>
              </a:lnSpc>
              <a:spcBef>
                <a:spcPts val="1000"/>
              </a:spcBef>
              <a:spcAft>
                <a:spcPts val="0"/>
              </a:spcAft>
              <a:buClr>
                <a:schemeClr val="dk1"/>
              </a:buClr>
              <a:buSzPct val="100000"/>
              <a:buChar char="•"/>
            </a:pPr>
            <a:r>
              <a:rPr lang="en-US"/>
              <a:t>Upload the poster to your presenter portal.</a:t>
            </a:r>
            <a:endParaRPr/>
          </a:p>
          <a:p>
            <a:pPr indent="-228600" lvl="0" marL="228600" rtl="0" algn="l">
              <a:lnSpc>
                <a:spcPct val="90000"/>
              </a:lnSpc>
              <a:spcBef>
                <a:spcPts val="1000"/>
              </a:spcBef>
              <a:spcAft>
                <a:spcPts val="0"/>
              </a:spcAft>
              <a:buClr>
                <a:schemeClr val="dk1"/>
              </a:buClr>
              <a:buSzPct val="100000"/>
              <a:buChar char="•"/>
            </a:pPr>
            <a:r>
              <a:rPr lang="en-US"/>
              <a:t>Record a 3-5 minute summary directly in the presenter portal. This recording will be available as an additional reference for attendees and, if you choose to present your poster remotely, it will serve as your poster presentation. </a:t>
            </a:r>
            <a:endParaRPr/>
          </a:p>
          <a:p>
            <a:pPr indent="-228600" lvl="0" marL="228600" rtl="0" algn="l">
              <a:lnSpc>
                <a:spcPct val="90000"/>
              </a:lnSpc>
              <a:spcBef>
                <a:spcPts val="1000"/>
              </a:spcBef>
              <a:spcAft>
                <a:spcPts val="0"/>
              </a:spcAft>
              <a:buClr>
                <a:schemeClr val="dk1"/>
              </a:buClr>
              <a:buSzPct val="100000"/>
              <a:buChar char="•"/>
            </a:pPr>
            <a:r>
              <a:rPr lang="en-US"/>
              <a:t>For in-person presenters, attend your assigned poster time to informally present your findings, network with attendees and other presenters, and answer questions. </a:t>
            </a:r>
            <a:endParaRPr/>
          </a:p>
          <a:p>
            <a:pPr indent="-228600" lvl="1" marL="685800" rtl="0" algn="l">
              <a:lnSpc>
                <a:spcPct val="90000"/>
              </a:lnSpc>
              <a:spcBef>
                <a:spcPts val="500"/>
              </a:spcBef>
              <a:spcAft>
                <a:spcPts val="0"/>
              </a:spcAft>
              <a:buClr>
                <a:schemeClr val="dk1"/>
              </a:buClr>
              <a:buSzPct val="100000"/>
              <a:buChar char="•"/>
            </a:pPr>
            <a:r>
              <a:rPr lang="en-US"/>
              <a:t>Consider providing a </a:t>
            </a:r>
            <a:r>
              <a:rPr b="1" lang="en-US"/>
              <a:t>handout</a:t>
            </a:r>
            <a:r>
              <a:rPr lang="en-US"/>
              <a:t> of detailed information to attendees onsite. </a:t>
            </a:r>
            <a:endParaRPr/>
          </a:p>
          <a:p>
            <a:pPr indent="-7747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8"/>
          <p:cNvSpPr txBox="1"/>
          <p:nvPr>
            <p:ph type="title"/>
          </p:nvPr>
        </p:nvSpPr>
        <p:spPr>
          <a:xfrm>
            <a:off x="357809" y="1080714"/>
            <a:ext cx="11436626" cy="95522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CE1126"/>
              </a:buClr>
              <a:buSzPct val="100000"/>
              <a:buFont typeface="Calibri"/>
              <a:buNone/>
            </a:pPr>
            <a:r>
              <a:rPr lang="en-US">
                <a:solidFill>
                  <a:srgbClr val="CE1126"/>
                </a:solidFill>
              </a:rPr>
              <a:t>POSTER SPOTLIGHT INSTRUCTIONS (by invitation only)</a:t>
            </a:r>
            <a:endParaRPr/>
          </a:p>
        </p:txBody>
      </p:sp>
      <p:pic>
        <p:nvPicPr>
          <p:cNvPr id="127" name="Google Shape;127;p18"/>
          <p:cNvPicPr preferRelativeResize="0"/>
          <p:nvPr/>
        </p:nvPicPr>
        <p:blipFill rotWithShape="1">
          <a:blip r:embed="rId3">
            <a:alphaModFix/>
          </a:blip>
          <a:srcRect b="0" l="0" r="0" t="0"/>
          <a:stretch/>
        </p:blipFill>
        <p:spPr>
          <a:xfrm>
            <a:off x="0" y="6425975"/>
            <a:ext cx="12192000" cy="432025"/>
          </a:xfrm>
          <a:prstGeom prst="rect">
            <a:avLst/>
          </a:prstGeom>
          <a:noFill/>
          <a:ln>
            <a:noFill/>
          </a:ln>
        </p:spPr>
      </p:pic>
      <p:sp>
        <p:nvSpPr>
          <p:cNvPr id="128" name="Google Shape;128;p18"/>
          <p:cNvSpPr txBox="1"/>
          <p:nvPr/>
        </p:nvSpPr>
        <p:spPr>
          <a:xfrm>
            <a:off x="1537252" y="2769704"/>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18"/>
          <p:cNvSpPr txBox="1"/>
          <p:nvPr>
            <p:ph idx="1" type="body"/>
          </p:nvPr>
        </p:nvSpPr>
        <p:spPr>
          <a:xfrm>
            <a:off x="357809" y="2251881"/>
            <a:ext cx="11436626" cy="3925082"/>
          </a:xfrm>
          <a:prstGeom prst="rect">
            <a:avLst/>
          </a:prstGeom>
          <a:noFill/>
          <a:ln>
            <a:noFill/>
          </a:ln>
        </p:spPr>
        <p:txBody>
          <a:bodyPr anchorCtr="0" anchor="t" bIns="45700" lIns="91425" spcFirstLastPara="1" rIns="91425" wrap="square" tIns="45700">
            <a:normAutofit fontScale="85000" lnSpcReduction="10000"/>
          </a:bodyPr>
          <a:lstStyle/>
          <a:p>
            <a:pPr indent="-228600" lvl="1" marL="685800" rtl="0" algn="l">
              <a:lnSpc>
                <a:spcPct val="90000"/>
              </a:lnSpc>
              <a:spcBef>
                <a:spcPts val="0"/>
              </a:spcBef>
              <a:spcAft>
                <a:spcPts val="0"/>
              </a:spcAft>
              <a:buClr>
                <a:srgbClr val="3F3F3F"/>
              </a:buClr>
              <a:buSzPct val="100000"/>
              <a:buChar char="•"/>
            </a:pPr>
            <a:r>
              <a:rPr lang="en-US" sz="2800">
                <a:solidFill>
                  <a:srgbClr val="3F3F3F"/>
                </a:solidFill>
              </a:rPr>
              <a:t>Presenting authors of the Top 30 posters (by score during the review process) will provide a one-minute summary of their poster following Plenary II on 28 October.</a:t>
            </a:r>
            <a:endParaRPr/>
          </a:p>
          <a:p>
            <a:pPr indent="-228600" lvl="1" marL="685800" rtl="0" algn="l">
              <a:lnSpc>
                <a:spcPct val="90000"/>
              </a:lnSpc>
              <a:spcBef>
                <a:spcPts val="500"/>
              </a:spcBef>
              <a:spcAft>
                <a:spcPts val="0"/>
              </a:spcAft>
              <a:buClr>
                <a:srgbClr val="3F3F3F"/>
              </a:buClr>
              <a:buSzPct val="100000"/>
              <a:buChar char="•"/>
            </a:pPr>
            <a:r>
              <a:rPr lang="en-US" sz="2800">
                <a:solidFill>
                  <a:srgbClr val="3F3F3F"/>
                </a:solidFill>
              </a:rPr>
              <a:t>In addition to creating a digital poster, Poster Spotlight participants will create a one-slide summary of their poster in PowerPoint for the one-minute.</a:t>
            </a:r>
            <a:endParaRPr/>
          </a:p>
          <a:p>
            <a:pPr indent="-228600" lvl="1" marL="685800" rtl="0" algn="l">
              <a:lnSpc>
                <a:spcPct val="90000"/>
              </a:lnSpc>
              <a:spcBef>
                <a:spcPts val="500"/>
              </a:spcBef>
              <a:spcAft>
                <a:spcPts val="0"/>
              </a:spcAft>
              <a:buClr>
                <a:schemeClr val="dk1"/>
              </a:buClr>
              <a:buSzPct val="100000"/>
              <a:buChar char="•"/>
            </a:pPr>
            <a:r>
              <a:rPr lang="en-US" sz="2800"/>
              <a:t>Please email your summary slide with confirmation that you will participate in the Spotlight program by replying to the email acceptance. Due by 30 September.</a:t>
            </a:r>
            <a:endParaRPr/>
          </a:p>
          <a:p>
            <a:pPr indent="-228600" lvl="1" marL="685800" rtl="0" algn="l">
              <a:lnSpc>
                <a:spcPct val="90000"/>
              </a:lnSpc>
              <a:spcBef>
                <a:spcPts val="500"/>
              </a:spcBef>
              <a:spcAft>
                <a:spcPts val="0"/>
              </a:spcAft>
              <a:buClr>
                <a:schemeClr val="dk1"/>
              </a:buClr>
              <a:buSzPct val="100000"/>
              <a:buChar char="•"/>
            </a:pPr>
            <a:r>
              <a:rPr lang="en-US" sz="2800"/>
              <a:t>Prepare a 1-minute oral summary presentation for your use on site. </a:t>
            </a:r>
            <a:r>
              <a:rPr b="0" i="0" lang="en-US" sz="2800" u="none" strike="noStrike">
                <a:solidFill>
                  <a:srgbClr val="000000"/>
                </a:solidFill>
              </a:rPr>
              <a:t>This is a firm time limit. </a:t>
            </a:r>
            <a:r>
              <a:rPr lang="en-US" sz="2800">
                <a:solidFill>
                  <a:srgbClr val="000000"/>
                </a:solidFill>
              </a:rPr>
              <a:t>Your presentation will be cut off and p</a:t>
            </a:r>
            <a:r>
              <a:rPr b="0" i="0" lang="en-US" sz="2800" u="none" strike="noStrike">
                <a:solidFill>
                  <a:srgbClr val="000000"/>
                </a:solidFill>
              </a:rPr>
              <a:t>oints will be deducted if you exceed 60 seconds. </a:t>
            </a:r>
            <a:endParaRPr sz="2800"/>
          </a:p>
          <a:p>
            <a:pPr indent="-228600" lvl="1" marL="685800" rtl="0" algn="l">
              <a:lnSpc>
                <a:spcPct val="90000"/>
              </a:lnSpc>
              <a:spcBef>
                <a:spcPts val="500"/>
              </a:spcBef>
              <a:spcAft>
                <a:spcPts val="0"/>
              </a:spcAft>
              <a:buClr>
                <a:schemeClr val="dk1"/>
              </a:buClr>
              <a:buSzPct val="100000"/>
              <a:buChar char="•"/>
            </a:pPr>
            <a:r>
              <a:rPr lang="en-US" sz="2800"/>
              <a:t>During the Poster Viewing sessions later in the day, you will present your poster in a 10-13 minute window and answer questions from the judges. Additional details will be shared with Poster Spotlight Program participants. </a:t>
            </a:r>
            <a:endParaRPr/>
          </a:p>
          <a:p>
            <a:pPr indent="-7747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txBox="1"/>
          <p:nvPr>
            <p:ph type="ctrTitle"/>
          </p:nvPr>
        </p:nvSpPr>
        <p:spPr>
          <a:xfrm>
            <a:off x="0" y="1600806"/>
            <a:ext cx="12192000" cy="12253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E1126"/>
              </a:buClr>
              <a:buSzPts val="6000"/>
              <a:buFont typeface="Calibri"/>
              <a:buNone/>
            </a:pPr>
            <a:r>
              <a:rPr lang="en-US" cap="none">
                <a:solidFill>
                  <a:srgbClr val="CE1126"/>
                </a:solidFill>
              </a:rPr>
              <a:t>CREATING YOUR POSTER</a:t>
            </a:r>
            <a:endParaRPr/>
          </a:p>
        </p:txBody>
      </p:sp>
      <p:sp>
        <p:nvSpPr>
          <p:cNvPr id="135" name="Google Shape;135;p19"/>
          <p:cNvSpPr txBox="1"/>
          <p:nvPr>
            <p:ph idx="1" type="subTitle"/>
          </p:nvPr>
        </p:nvSpPr>
        <p:spPr>
          <a:xfrm>
            <a:off x="0" y="2417993"/>
            <a:ext cx="12192000" cy="303687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dk1"/>
              </a:buClr>
              <a:buSzPts val="2200"/>
              <a:buNone/>
            </a:pPr>
            <a:r>
              <a:t/>
            </a:r>
            <a:endParaRPr b="1" sz="2200"/>
          </a:p>
          <a:p>
            <a:pPr indent="0" lvl="0" marL="0" rtl="0" algn="ctr">
              <a:lnSpc>
                <a:spcPct val="100000"/>
              </a:lnSpc>
              <a:spcBef>
                <a:spcPts val="1600"/>
              </a:spcBef>
              <a:spcAft>
                <a:spcPts val="0"/>
              </a:spcAft>
              <a:buClr>
                <a:schemeClr val="dk1"/>
              </a:buClr>
              <a:buSzPts val="2200"/>
              <a:buNone/>
            </a:pPr>
            <a:r>
              <a:rPr b="1" lang="en-US" sz="2200"/>
              <a:t>Professional presentation </a:t>
            </a:r>
            <a:r>
              <a:rPr lang="en-US" sz="2200"/>
              <a:t>and </a:t>
            </a:r>
            <a:r>
              <a:rPr b="1" lang="en-US" sz="2200"/>
              <a:t>accessibility</a:t>
            </a:r>
            <a:r>
              <a:rPr lang="en-US" sz="2200"/>
              <a:t> are important to ACRM and to our conference attendees. </a:t>
            </a:r>
            <a:endParaRPr/>
          </a:p>
          <a:p>
            <a:pPr indent="0" lvl="0" marL="0" rtl="0" algn="ctr">
              <a:lnSpc>
                <a:spcPct val="100000"/>
              </a:lnSpc>
              <a:spcBef>
                <a:spcPts val="1600"/>
              </a:spcBef>
              <a:spcAft>
                <a:spcPts val="0"/>
              </a:spcAft>
              <a:buClr>
                <a:schemeClr val="dk1"/>
              </a:buClr>
              <a:buSzPts val="2200"/>
              <a:buNone/>
            </a:pPr>
            <a:r>
              <a:rPr lang="en-US" sz="2200"/>
              <a:t>Please follow </a:t>
            </a:r>
            <a:r>
              <a:rPr b="1" lang="en-US" sz="2200"/>
              <a:t>best practices </a:t>
            </a:r>
            <a:r>
              <a:rPr lang="en-US" sz="2200"/>
              <a:t>described in the following section to make your poster presentation most successful for you and most accessible for all.</a:t>
            </a:r>
            <a:endParaRPr/>
          </a:p>
          <a:p>
            <a:pPr indent="0" lvl="0" marL="0" rtl="0" algn="ctr">
              <a:lnSpc>
                <a:spcPct val="100000"/>
              </a:lnSpc>
              <a:spcBef>
                <a:spcPts val="1600"/>
              </a:spcBef>
              <a:spcAft>
                <a:spcPts val="0"/>
              </a:spcAft>
              <a:buClr>
                <a:schemeClr val="dk1"/>
              </a:buClr>
              <a:buSzPts val="2200"/>
              <a:buNone/>
            </a:pPr>
            <a:r>
              <a:rPr b="1" lang="en-US" sz="2200"/>
              <a:t>Questions: Contact </a:t>
            </a:r>
            <a:r>
              <a:rPr lang="en-US" sz="2200" u="sng">
                <a:solidFill>
                  <a:schemeClr val="hlink"/>
                </a:solidFill>
                <a:hlinkClick r:id="rId3"/>
              </a:rPr>
              <a:t>speakers@acrm.org</a:t>
            </a:r>
            <a:r>
              <a:rPr lang="en-US" sz="2200"/>
              <a:t> </a:t>
            </a:r>
            <a:endParaRPr b="1" sz="2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0"/>
          <p:cNvSpPr txBox="1"/>
          <p:nvPr>
            <p:ph type="title"/>
          </p:nvPr>
        </p:nvSpPr>
        <p:spPr>
          <a:xfrm>
            <a:off x="838200" y="870403"/>
            <a:ext cx="10515600" cy="95522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E1126"/>
              </a:buClr>
              <a:buSzPts val="4400"/>
              <a:buFont typeface="Calibri"/>
              <a:buNone/>
            </a:pPr>
            <a:r>
              <a:rPr lang="en-US"/>
              <a:t>How to Create Your Poster</a:t>
            </a:r>
            <a:endParaRPr/>
          </a:p>
        </p:txBody>
      </p:sp>
      <p:sp>
        <p:nvSpPr>
          <p:cNvPr id="141" name="Google Shape;141;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rgbClr val="212121"/>
              </a:buClr>
              <a:buSzPct val="140000"/>
              <a:buNone/>
            </a:pPr>
            <a:r>
              <a:rPr b="1" lang="en-US">
                <a:solidFill>
                  <a:srgbClr val="212121"/>
                </a:solidFill>
                <a:highlight>
                  <a:srgbClr val="FFFFFF"/>
                </a:highlight>
              </a:rPr>
              <a:t>Software: </a:t>
            </a:r>
            <a:endParaRPr b="1" sz="2000">
              <a:highlight>
                <a:srgbClr val="FFFFFF"/>
              </a:highlight>
            </a:endParaRPr>
          </a:p>
          <a:p>
            <a:pPr indent="-228600" lvl="0" marL="228600" rtl="0" algn="l">
              <a:lnSpc>
                <a:spcPct val="90000"/>
              </a:lnSpc>
              <a:spcBef>
                <a:spcPts val="0"/>
              </a:spcBef>
              <a:spcAft>
                <a:spcPts val="0"/>
              </a:spcAft>
              <a:buClr>
                <a:srgbClr val="212121"/>
              </a:buClr>
              <a:buSzPct val="100000"/>
              <a:buChar char="•"/>
            </a:pPr>
            <a:r>
              <a:rPr lang="en-US" sz="2800">
                <a:solidFill>
                  <a:srgbClr val="212121"/>
                </a:solidFill>
                <a:highlight>
                  <a:srgbClr val="FFFFFF"/>
                </a:highlight>
              </a:rPr>
              <a:t>Use tools like Microsoft PowerPoint, Adobe Illustrator, or specialized poster design software like PosterGenius or Canva.</a:t>
            </a:r>
            <a:endParaRPr/>
          </a:p>
          <a:p>
            <a:pPr indent="0" lvl="0" marL="0" rtl="0" algn="l">
              <a:lnSpc>
                <a:spcPct val="90000"/>
              </a:lnSpc>
              <a:spcBef>
                <a:spcPts val="0"/>
              </a:spcBef>
              <a:spcAft>
                <a:spcPts val="0"/>
              </a:spcAft>
              <a:buClr>
                <a:schemeClr val="dk1"/>
              </a:buClr>
              <a:buSzPct val="100000"/>
              <a:buNone/>
            </a:pPr>
            <a:r>
              <a:t/>
            </a:r>
            <a:endParaRPr>
              <a:highlight>
                <a:srgbClr val="FFFFFF"/>
              </a:highlight>
            </a:endParaRPr>
          </a:p>
          <a:p>
            <a:pPr indent="0" lvl="0" marL="0" rtl="0" algn="l">
              <a:lnSpc>
                <a:spcPct val="90000"/>
              </a:lnSpc>
              <a:spcBef>
                <a:spcPts val="0"/>
              </a:spcBef>
              <a:spcAft>
                <a:spcPts val="0"/>
              </a:spcAft>
              <a:buClr>
                <a:srgbClr val="212121"/>
              </a:buClr>
              <a:buSzPct val="100000"/>
              <a:buNone/>
            </a:pPr>
            <a:r>
              <a:rPr b="1" lang="en-US" sz="2800">
                <a:solidFill>
                  <a:srgbClr val="212121"/>
                </a:solidFill>
                <a:highlight>
                  <a:srgbClr val="FFFFFF"/>
                </a:highlight>
              </a:rPr>
              <a:t>Dimensions</a:t>
            </a:r>
            <a:r>
              <a:rPr lang="en-US" sz="2800">
                <a:solidFill>
                  <a:srgbClr val="212121"/>
                </a:solidFill>
                <a:highlight>
                  <a:srgbClr val="FFFFFF"/>
                </a:highlight>
              </a:rPr>
              <a:t>:</a:t>
            </a:r>
            <a:endParaRPr/>
          </a:p>
          <a:p>
            <a:pPr indent="-228600" lvl="0" marL="228600" rtl="0" algn="l">
              <a:lnSpc>
                <a:spcPct val="90000"/>
              </a:lnSpc>
              <a:spcBef>
                <a:spcPts val="0"/>
              </a:spcBef>
              <a:spcAft>
                <a:spcPts val="0"/>
              </a:spcAft>
              <a:buClr>
                <a:srgbClr val="212121"/>
              </a:buClr>
              <a:buSzPct val="100000"/>
              <a:buChar char="•"/>
            </a:pPr>
            <a:r>
              <a:rPr lang="en-US" sz="2800">
                <a:solidFill>
                  <a:srgbClr val="212121"/>
                </a:solidFill>
                <a:highlight>
                  <a:srgbClr val="FFFFFF"/>
                </a:highlight>
              </a:rPr>
              <a:t>As ACRM’s poster display will be digital, most aspect ratios will work. </a:t>
            </a:r>
            <a:r>
              <a:rPr lang="en-US">
                <a:solidFill>
                  <a:srgbClr val="212121"/>
                </a:solidFill>
                <a:highlight>
                  <a:srgbClr val="FFFFFF"/>
                </a:highlight>
              </a:rPr>
              <a:t>However an aspect ratio of 16:9 is preferred.</a:t>
            </a:r>
            <a:endParaRPr sz="2800">
              <a:solidFill>
                <a:srgbClr val="212121"/>
              </a:solidFill>
              <a:highlight>
                <a:srgbClr val="FFFFFF"/>
              </a:highlight>
            </a:endParaRPr>
          </a:p>
          <a:p>
            <a:pPr indent="0" lvl="0" marL="0" rtl="0" algn="l">
              <a:lnSpc>
                <a:spcPct val="90000"/>
              </a:lnSpc>
              <a:spcBef>
                <a:spcPts val="0"/>
              </a:spcBef>
              <a:spcAft>
                <a:spcPts val="0"/>
              </a:spcAft>
              <a:buClr>
                <a:schemeClr val="dk1"/>
              </a:buClr>
              <a:buSzPct val="100000"/>
              <a:buNone/>
            </a:pPr>
            <a:r>
              <a:t/>
            </a:r>
            <a:endParaRPr sz="2800">
              <a:solidFill>
                <a:srgbClr val="212121"/>
              </a:solidFill>
              <a:highlight>
                <a:srgbClr val="FFFFFF"/>
              </a:highlight>
            </a:endParaRPr>
          </a:p>
          <a:p>
            <a:pPr indent="0" lvl="0" marL="0" rtl="0" algn="l">
              <a:lnSpc>
                <a:spcPct val="90000"/>
              </a:lnSpc>
              <a:spcBef>
                <a:spcPts val="0"/>
              </a:spcBef>
              <a:spcAft>
                <a:spcPts val="0"/>
              </a:spcAft>
              <a:buClr>
                <a:srgbClr val="212121"/>
              </a:buClr>
              <a:buSzPct val="100000"/>
              <a:buNone/>
            </a:pPr>
            <a:r>
              <a:rPr b="1" lang="en-US" sz="2800">
                <a:solidFill>
                  <a:srgbClr val="212121"/>
                </a:solidFill>
                <a:highlight>
                  <a:srgbClr val="FFFFFF"/>
                </a:highlight>
              </a:rPr>
              <a:t>Templates:</a:t>
            </a:r>
            <a:endParaRPr/>
          </a:p>
          <a:p>
            <a:pPr indent="-228600" lvl="0" marL="228600" rtl="0" algn="l">
              <a:lnSpc>
                <a:spcPct val="90000"/>
              </a:lnSpc>
              <a:spcBef>
                <a:spcPts val="0"/>
              </a:spcBef>
              <a:spcAft>
                <a:spcPts val="0"/>
              </a:spcAft>
              <a:buClr>
                <a:srgbClr val="212121"/>
              </a:buClr>
              <a:buSzPct val="100000"/>
              <a:buChar char="•"/>
            </a:pPr>
            <a:r>
              <a:rPr lang="en-US" sz="2800">
                <a:solidFill>
                  <a:srgbClr val="212121"/>
                </a:solidFill>
                <a:highlight>
                  <a:srgbClr val="FFFFFF"/>
                </a:highlight>
              </a:rPr>
              <a:t>Start with a template if available. Your institution may provide templates that meet their guidelines. There are also poster templates and examples online you can follow. You may also reference the wireframe suggestion in the next slide.</a:t>
            </a:r>
            <a:endParaRPr sz="2800"/>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nvSpPr>
        <p:spPr>
          <a:xfrm>
            <a:off x="1582616" y="222739"/>
            <a:ext cx="9237784" cy="127781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4800"/>
              <a:buFont typeface="Calibri"/>
              <a:buNone/>
            </a:pPr>
            <a:r>
              <a:rPr b="1" lang="en-US" sz="4800">
                <a:solidFill>
                  <a:schemeClr val="dk1"/>
                </a:solidFill>
                <a:latin typeface="Calibri"/>
                <a:ea typeface="Calibri"/>
                <a:cs typeface="Calibri"/>
                <a:sym typeface="Calibri"/>
              </a:rPr>
              <a:t>Title</a:t>
            </a:r>
            <a:r>
              <a:rPr b="1" lang="en-US" sz="4800">
                <a:solidFill>
                  <a:srgbClr val="CE1126"/>
                </a:solidFill>
                <a:latin typeface="Calibri"/>
                <a:ea typeface="Calibri"/>
                <a:cs typeface="Calibri"/>
                <a:sym typeface="Calibri"/>
              </a:rPr>
              <a:t> </a:t>
            </a:r>
            <a:br>
              <a:rPr b="1" lang="en-US" sz="4800">
                <a:solidFill>
                  <a:srgbClr val="CE1126"/>
                </a:solidFill>
                <a:latin typeface="Calibri"/>
                <a:ea typeface="Calibri"/>
                <a:cs typeface="Calibri"/>
                <a:sym typeface="Calibri"/>
              </a:rPr>
            </a:br>
            <a:r>
              <a:rPr b="1" lang="en-US" sz="2800">
                <a:solidFill>
                  <a:srgbClr val="212121"/>
                </a:solidFill>
                <a:highlight>
                  <a:srgbClr val="FFFFFF"/>
                </a:highlight>
                <a:latin typeface="Calibri"/>
                <a:ea typeface="Calibri"/>
                <a:cs typeface="Calibri"/>
                <a:sym typeface="Calibri"/>
              </a:rPr>
              <a:t>bolded, minimum 48-point font, and not to exceed two lines</a:t>
            </a:r>
            <a:r>
              <a:rPr b="1" lang="en-US" sz="2800">
                <a:solidFill>
                  <a:srgbClr val="CE1126"/>
                </a:solidFill>
                <a:latin typeface="Calibri"/>
                <a:ea typeface="Calibri"/>
                <a:cs typeface="Calibri"/>
                <a:sym typeface="Calibri"/>
              </a:rPr>
              <a:t> </a:t>
            </a:r>
            <a:endParaRPr/>
          </a:p>
        </p:txBody>
      </p:sp>
      <p:sp>
        <p:nvSpPr>
          <p:cNvPr id="147" name="Google Shape;147;p21"/>
          <p:cNvSpPr txBox="1"/>
          <p:nvPr/>
        </p:nvSpPr>
        <p:spPr>
          <a:xfrm>
            <a:off x="8698851" y="115590"/>
            <a:ext cx="2247004" cy="112016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400"/>
              <a:buFont typeface="Arial"/>
              <a:buNone/>
            </a:pPr>
            <a:r>
              <a:rPr lang="en-US" sz="1400">
                <a:solidFill>
                  <a:schemeClr val="dk1"/>
                </a:solidFill>
                <a:latin typeface="Calibri"/>
                <a:ea typeface="Calibri"/>
                <a:cs typeface="Calibri"/>
                <a:sym typeface="Calibri"/>
              </a:rPr>
              <a:t>Optional Institute/Facility/Company logo/branding + ACRM logo</a:t>
            </a:r>
            <a:endParaRPr/>
          </a:p>
        </p:txBody>
      </p:sp>
      <p:sp>
        <p:nvSpPr>
          <p:cNvPr id="148" name="Google Shape;148;p21"/>
          <p:cNvSpPr txBox="1"/>
          <p:nvPr/>
        </p:nvSpPr>
        <p:spPr>
          <a:xfrm>
            <a:off x="1708070" y="115591"/>
            <a:ext cx="2247004"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Optional Institute/Facility/Company logo/branding + ACRM logo</a:t>
            </a:r>
            <a:endParaRPr/>
          </a:p>
        </p:txBody>
      </p:sp>
      <p:sp>
        <p:nvSpPr>
          <p:cNvPr id="149" name="Google Shape;149;p21"/>
          <p:cNvSpPr txBox="1"/>
          <p:nvPr/>
        </p:nvSpPr>
        <p:spPr>
          <a:xfrm>
            <a:off x="4398596" y="1461604"/>
            <a:ext cx="3708032" cy="18774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rgbClr val="212121"/>
                </a:solidFill>
                <a:highlight>
                  <a:srgbClr val="FFFFFF"/>
                </a:highlight>
                <a:latin typeface="Calibri"/>
                <a:ea typeface="Calibri"/>
                <a:cs typeface="Calibri"/>
                <a:sym typeface="Calibri"/>
              </a:rPr>
              <a:t>Charts , graphs, images </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Use 300-DPI images, graphs, and charts. </a:t>
            </a:r>
            <a:endParaRPr sz="1600">
              <a:solidFill>
                <a:schemeClr val="dk1"/>
              </a:solidFill>
              <a:highlight>
                <a:srgbClr val="FFFFFF"/>
              </a:highlight>
              <a:latin typeface="Calibri"/>
              <a:ea typeface="Calibri"/>
              <a:cs typeface="Calibri"/>
              <a:sym typeface="Calibri"/>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Ensure they are labeled correctly and easy to interpret.</a:t>
            </a:r>
            <a:endParaRPr sz="1600">
              <a:solidFill>
                <a:srgbClr val="212121"/>
              </a:solidFill>
              <a:highlight>
                <a:srgbClr val="FFFFFF"/>
              </a:highlight>
              <a:latin typeface="Calibri"/>
              <a:ea typeface="Calibri"/>
              <a:cs typeface="Calibri"/>
              <a:sym typeface="Calibri"/>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Always credit sources when appropriate.</a:t>
            </a:r>
            <a:endParaRPr/>
          </a:p>
        </p:txBody>
      </p:sp>
      <p:sp>
        <p:nvSpPr>
          <p:cNvPr id="150" name="Google Shape;150;p21"/>
          <p:cNvSpPr txBox="1"/>
          <p:nvPr/>
        </p:nvSpPr>
        <p:spPr>
          <a:xfrm>
            <a:off x="4398596" y="3694360"/>
            <a:ext cx="3562350"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chemeClr val="dk1"/>
                </a:solidFill>
                <a:latin typeface="Calibri"/>
                <a:ea typeface="Calibri"/>
                <a:cs typeface="Calibri"/>
                <a:sym typeface="Calibri"/>
              </a:rPr>
              <a:t>Tables</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Calibri"/>
                <a:ea typeface="Calibri"/>
                <a:cs typeface="Calibri"/>
                <a:sym typeface="Calibri"/>
              </a:rPr>
              <a:t>Ensure the table has clear header information to identify rows and columns.</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Calibri"/>
                <a:ea typeface="Calibri"/>
                <a:cs typeface="Calibri"/>
                <a:sym typeface="Calibri"/>
              </a:rPr>
              <a:t>Use simple tables that hold data only (no merged cells, split cells, etc.). </a:t>
            </a:r>
            <a:endParaRPr/>
          </a:p>
          <a:p>
            <a:pPr indent="-285750" lvl="2" marL="120015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Use different colors, not shades of the same color, when presenting data. </a:t>
            </a:r>
            <a:endParaRPr/>
          </a:p>
        </p:txBody>
      </p:sp>
      <p:sp>
        <p:nvSpPr>
          <p:cNvPr id="151" name="Google Shape;151;p21"/>
          <p:cNvSpPr txBox="1"/>
          <p:nvPr/>
        </p:nvSpPr>
        <p:spPr>
          <a:xfrm>
            <a:off x="332954" y="1461604"/>
            <a:ext cx="3750466"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chemeClr val="dk1"/>
                </a:solidFill>
                <a:latin typeface="Calibri"/>
                <a:ea typeface="Calibri"/>
                <a:cs typeface="Calibri"/>
                <a:sym typeface="Calibri"/>
              </a:rPr>
              <a:t>Text</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800-1000 words; </a:t>
            </a:r>
            <a:r>
              <a:rPr b="1" lang="en-US" sz="1600">
                <a:solidFill>
                  <a:schemeClr val="dk1"/>
                </a:solidFill>
                <a:latin typeface="Calibri"/>
                <a:ea typeface="Calibri"/>
                <a:cs typeface="Calibri"/>
                <a:sym typeface="Calibri"/>
              </a:rPr>
              <a:t>16 pt font or larger</a:t>
            </a:r>
            <a:endParaRPr sz="1600">
              <a:solidFill>
                <a:srgbClr val="212121"/>
              </a:solidFill>
              <a:highlight>
                <a:srgbClr val="FFFFFF"/>
              </a:highlight>
              <a:latin typeface="Calibri"/>
              <a:ea typeface="Calibri"/>
              <a:cs typeface="Calibri"/>
              <a:sym typeface="Calibri"/>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Organized and labeled with headings as specified in the instructions for structured abstracts. </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Readable fonts (i.e Arial or other Sans Serif). </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Color scheme that enhances readability; no bright or clashing colors.</a:t>
            </a:r>
            <a:endParaRPr/>
          </a:p>
          <a:p>
            <a:pPr indent="-285750" lvl="0" marL="285750" marR="0" rtl="0" algn="l">
              <a:spcBef>
                <a:spcPts val="0"/>
              </a:spcBef>
              <a:spcAft>
                <a:spcPts val="0"/>
              </a:spcAft>
              <a:buClr>
                <a:schemeClr val="dk1"/>
              </a:buClr>
              <a:buSzPts val="1600"/>
              <a:buFont typeface="Arial"/>
              <a:buChar char="•"/>
            </a:pPr>
            <a:r>
              <a:rPr b="1" lang="en-US" sz="1600">
                <a:solidFill>
                  <a:schemeClr val="dk1"/>
                </a:solidFill>
                <a:latin typeface="Calibri"/>
                <a:ea typeface="Calibri"/>
                <a:cs typeface="Calibri"/>
                <a:sym typeface="Calibri"/>
              </a:rPr>
              <a:t> Do not use color alone </a:t>
            </a:r>
            <a:r>
              <a:rPr lang="en-US" sz="1600">
                <a:solidFill>
                  <a:schemeClr val="dk1"/>
                </a:solidFill>
                <a:latin typeface="Calibri"/>
                <a:ea typeface="Calibri"/>
                <a:cs typeface="Calibri"/>
                <a:sym typeface="Calibri"/>
              </a:rPr>
              <a:t>to convey information. </a:t>
            </a:r>
            <a:endParaRPr sz="1600">
              <a:solidFill>
                <a:schemeClr val="dk1"/>
              </a:solidFill>
              <a:latin typeface="Calibri"/>
              <a:ea typeface="Calibri"/>
              <a:cs typeface="Calibri"/>
              <a:sym typeface="Calibri"/>
            </a:endParaRPr>
          </a:p>
        </p:txBody>
      </p:sp>
      <p:sp>
        <p:nvSpPr>
          <p:cNvPr id="152" name="Google Shape;152;p21"/>
          <p:cNvSpPr txBox="1"/>
          <p:nvPr/>
        </p:nvSpPr>
        <p:spPr>
          <a:xfrm>
            <a:off x="8470713" y="4905288"/>
            <a:ext cx="3328563"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chemeClr val="dk1"/>
                </a:solidFill>
                <a:latin typeface="Calibri"/>
                <a:ea typeface="Calibri"/>
                <a:cs typeface="Calibri"/>
                <a:sym typeface="Calibri"/>
              </a:rPr>
              <a:t>Contrast</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Calibri"/>
                <a:ea typeface="Calibri"/>
                <a:cs typeface="Calibri"/>
                <a:sym typeface="Calibri"/>
              </a:rPr>
              <a:t>Ensure sufficient contrast for text and background colors (i.e., black text on a light background or white text on a dark background). </a:t>
            </a:r>
            <a:endParaRPr/>
          </a:p>
        </p:txBody>
      </p:sp>
      <p:sp>
        <p:nvSpPr>
          <p:cNvPr id="153" name="Google Shape;153;p21"/>
          <p:cNvSpPr txBox="1"/>
          <p:nvPr/>
        </p:nvSpPr>
        <p:spPr>
          <a:xfrm>
            <a:off x="392724" y="4923073"/>
            <a:ext cx="3562350"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chemeClr val="dk1"/>
                </a:solidFill>
                <a:latin typeface="Calibri"/>
                <a:ea typeface="Calibri"/>
                <a:cs typeface="Calibri"/>
                <a:sym typeface="Calibri"/>
              </a:rPr>
              <a:t>Spacing</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Include enough </a:t>
            </a:r>
            <a:r>
              <a:rPr b="1" lang="en-US" sz="1600">
                <a:solidFill>
                  <a:srgbClr val="212121"/>
                </a:solidFill>
                <a:highlight>
                  <a:srgbClr val="FFFFFF"/>
                </a:highlight>
                <a:latin typeface="Calibri"/>
                <a:ea typeface="Calibri"/>
                <a:cs typeface="Calibri"/>
                <a:sym typeface="Calibri"/>
              </a:rPr>
              <a:t>white/blank space </a:t>
            </a:r>
            <a:r>
              <a:rPr lang="en-US" sz="1600">
                <a:solidFill>
                  <a:srgbClr val="212121"/>
                </a:solidFill>
                <a:highlight>
                  <a:srgbClr val="FFFFFF"/>
                </a:highlight>
                <a:latin typeface="Calibri"/>
                <a:ea typeface="Calibri"/>
                <a:cs typeface="Calibri"/>
                <a:sym typeface="Calibri"/>
              </a:rPr>
              <a:t>to avoid a cluttered look.</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30% white/blank space</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40% title and text</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30% graphic images</a:t>
            </a:r>
            <a:endParaRPr/>
          </a:p>
        </p:txBody>
      </p:sp>
      <p:sp>
        <p:nvSpPr>
          <p:cNvPr id="154" name="Google Shape;154;p21"/>
          <p:cNvSpPr txBox="1"/>
          <p:nvPr/>
        </p:nvSpPr>
        <p:spPr>
          <a:xfrm>
            <a:off x="8425714" y="1502212"/>
            <a:ext cx="3461486"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rgbClr val="212121"/>
                </a:solidFill>
                <a:highlight>
                  <a:srgbClr val="FFFFFF"/>
                </a:highlight>
                <a:latin typeface="Calibri"/>
                <a:ea typeface="Calibri"/>
                <a:cs typeface="Calibri"/>
                <a:sym typeface="Calibri"/>
              </a:rPr>
              <a:t>Layout: </a:t>
            </a:r>
            <a:endParaRPr b="1" sz="2000" u="sng">
              <a:solidFill>
                <a:schemeClr val="dk1"/>
              </a:solidFill>
              <a:latin typeface="Calibri"/>
              <a:ea typeface="Calibri"/>
              <a:cs typeface="Calibri"/>
              <a:sym typeface="Calibri"/>
            </a:endParaRPr>
          </a:p>
          <a:p>
            <a:pPr indent="0" lvl="0" marL="0" marR="0" rtl="0" algn="l">
              <a:spcBef>
                <a:spcPts val="0"/>
              </a:spcBef>
              <a:spcAft>
                <a:spcPts val="0"/>
              </a:spcAft>
              <a:buNone/>
            </a:pPr>
            <a:r>
              <a:rPr b="1" lang="en-US" sz="1600">
                <a:solidFill>
                  <a:schemeClr val="dk1"/>
                </a:solidFill>
                <a:latin typeface="Calibri"/>
                <a:ea typeface="Calibri"/>
                <a:cs typeface="Calibri"/>
                <a:sym typeface="Calibri"/>
              </a:rPr>
              <a:t>Professional presentation </a:t>
            </a:r>
            <a:r>
              <a:rPr lang="en-US" sz="1600">
                <a:solidFill>
                  <a:schemeClr val="dk1"/>
                </a:solidFill>
                <a:latin typeface="Calibri"/>
                <a:ea typeface="Calibri"/>
                <a:cs typeface="Calibri"/>
                <a:sym typeface="Calibri"/>
              </a:rPr>
              <a:t>and </a:t>
            </a:r>
            <a:r>
              <a:rPr b="1" lang="en-US" sz="1600">
                <a:solidFill>
                  <a:schemeClr val="dk1"/>
                </a:solidFill>
                <a:latin typeface="Calibri"/>
                <a:ea typeface="Calibri"/>
                <a:cs typeface="Calibri"/>
                <a:sym typeface="Calibri"/>
              </a:rPr>
              <a:t>accessibility</a:t>
            </a:r>
            <a:r>
              <a:rPr lang="en-US" sz="1600">
                <a:solidFill>
                  <a:schemeClr val="dk1"/>
                </a:solidFill>
                <a:latin typeface="Calibri"/>
                <a:ea typeface="Calibri"/>
                <a:cs typeface="Calibri"/>
                <a:sym typeface="Calibri"/>
              </a:rPr>
              <a:t> are required. Varied layouts are encouraged to best present research and discipline. Aspect ratio of 16:9 preferred.</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Arrange sections in a logical flow, typically moving from left to right, top to bottom.</a:t>
            </a:r>
            <a:endParaRPr/>
          </a:p>
          <a:p>
            <a:pPr indent="-285750" lvl="0" marL="285750" marR="0" rtl="0" algn="l">
              <a:spcBef>
                <a:spcPts val="0"/>
              </a:spcBef>
              <a:spcAft>
                <a:spcPts val="0"/>
              </a:spcAft>
              <a:buClr>
                <a:srgbClr val="212121"/>
              </a:buClr>
              <a:buSzPts val="1600"/>
              <a:buFont typeface="Arial"/>
              <a:buChar char="•"/>
            </a:pPr>
            <a:r>
              <a:rPr lang="en-US" sz="1600">
                <a:solidFill>
                  <a:srgbClr val="212121"/>
                </a:solidFill>
                <a:highlight>
                  <a:srgbClr val="FFFFFF"/>
                </a:highlight>
                <a:latin typeface="Calibri"/>
                <a:ea typeface="Calibri"/>
                <a:cs typeface="Calibri"/>
                <a:sym typeface="Calibri"/>
              </a:rPr>
              <a:t>To increase readability, ensure content is organized in columns and is symmetrically aligned.</a:t>
            </a:r>
            <a:endParaRPr sz="1600">
              <a:solidFill>
                <a:srgbClr val="212121"/>
              </a:solidFill>
              <a:highlight>
                <a:srgbClr val="FFFFFF"/>
              </a:highlight>
              <a:latin typeface="Calibri"/>
              <a:ea typeface="Calibri"/>
              <a:cs typeface="Calibri"/>
              <a:sym typeface="Calibri"/>
            </a:endParaRPr>
          </a:p>
        </p:txBody>
      </p:sp>
      <p:pic>
        <p:nvPicPr>
          <p:cNvPr descr="Bar chart with solid fill" id="155" name="Google Shape;155;p21"/>
          <p:cNvPicPr preferRelativeResize="0"/>
          <p:nvPr/>
        </p:nvPicPr>
        <p:blipFill rotWithShape="1">
          <a:blip r:embed="rId3">
            <a:alphaModFix/>
          </a:blip>
          <a:srcRect b="0" l="0" r="0" t="0"/>
          <a:stretch/>
        </p:blipFill>
        <p:spPr>
          <a:xfrm>
            <a:off x="7046546" y="2881841"/>
            <a:ext cx="914400" cy="914400"/>
          </a:xfrm>
          <a:prstGeom prst="rect">
            <a:avLst/>
          </a:prstGeom>
          <a:noFill/>
          <a:ln>
            <a:noFill/>
          </a:ln>
        </p:spPr>
      </p:pic>
      <p:pic>
        <p:nvPicPr>
          <p:cNvPr descr="Table with solid fill" id="156" name="Google Shape;156;p21"/>
          <p:cNvPicPr preferRelativeResize="0"/>
          <p:nvPr/>
        </p:nvPicPr>
        <p:blipFill rotWithShape="1">
          <a:blip r:embed="rId4">
            <a:alphaModFix/>
          </a:blip>
          <a:srcRect b="0" l="0" r="0" t="0"/>
          <a:stretch/>
        </p:blipFill>
        <p:spPr>
          <a:xfrm>
            <a:off x="4398596" y="5571797"/>
            <a:ext cx="914400" cy="914400"/>
          </a:xfrm>
          <a:prstGeom prst="rect">
            <a:avLst/>
          </a:prstGeom>
          <a:noFill/>
          <a:ln>
            <a:noFill/>
          </a:ln>
        </p:spPr>
      </p:pic>
      <p:pic>
        <p:nvPicPr>
          <p:cNvPr descr="A red and white logo with a flower&#10;&#10;Description automatically generated" id="157" name="Google Shape;157;p21"/>
          <p:cNvPicPr preferRelativeResize="0"/>
          <p:nvPr/>
        </p:nvPicPr>
        <p:blipFill rotWithShape="1">
          <a:blip r:embed="rId5">
            <a:alphaModFix/>
          </a:blip>
          <a:srcRect b="0" l="0" r="0" t="0"/>
          <a:stretch/>
        </p:blipFill>
        <p:spPr>
          <a:xfrm>
            <a:off x="339969" y="281652"/>
            <a:ext cx="1097516" cy="954107"/>
          </a:xfrm>
          <a:prstGeom prst="rect">
            <a:avLst/>
          </a:prstGeom>
          <a:noFill/>
          <a:ln>
            <a:noFill/>
          </a:ln>
        </p:spPr>
      </p:pic>
      <p:pic>
        <p:nvPicPr>
          <p:cNvPr descr="A logo for the american congress of rehabilitation medicine&#10;&#10;Description automatically generated" id="158" name="Google Shape;158;p21"/>
          <p:cNvPicPr preferRelativeResize="0"/>
          <p:nvPr/>
        </p:nvPicPr>
        <p:blipFill rotWithShape="1">
          <a:blip r:embed="rId6">
            <a:alphaModFix/>
          </a:blip>
          <a:srcRect b="0" l="0" r="0" t="0"/>
          <a:stretch/>
        </p:blipFill>
        <p:spPr>
          <a:xfrm>
            <a:off x="10945854" y="198797"/>
            <a:ext cx="1064159" cy="95375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2"/>
          <p:cNvSpPr txBox="1"/>
          <p:nvPr>
            <p:ph type="title"/>
          </p:nvPr>
        </p:nvSpPr>
        <p:spPr>
          <a:xfrm>
            <a:off x="838200" y="865101"/>
            <a:ext cx="10515600" cy="10917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b="1" lang="en-US" cap="none">
                <a:solidFill>
                  <a:srgbClr val="C00000"/>
                </a:solidFill>
                <a:latin typeface="Calibri"/>
                <a:ea typeface="Calibri"/>
                <a:cs typeface="Calibri"/>
                <a:sym typeface="Calibri"/>
              </a:rPr>
              <a:t>HOW TO DESIGN YOUR POSTER</a:t>
            </a:r>
            <a:endParaRPr/>
          </a:p>
        </p:txBody>
      </p:sp>
      <p:sp>
        <p:nvSpPr>
          <p:cNvPr id="165" name="Google Shape;165;p22"/>
          <p:cNvSpPr txBox="1"/>
          <p:nvPr>
            <p:ph idx="1" type="body"/>
          </p:nvPr>
        </p:nvSpPr>
        <p:spPr>
          <a:xfrm>
            <a:off x="419100" y="1780959"/>
            <a:ext cx="11353799" cy="4863083"/>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90000"/>
              </a:lnSpc>
              <a:spcBef>
                <a:spcPts val="0"/>
              </a:spcBef>
              <a:spcAft>
                <a:spcPts val="0"/>
              </a:spcAft>
              <a:buClr>
                <a:srgbClr val="212121"/>
              </a:buClr>
              <a:buSzPct val="100000"/>
              <a:buNone/>
            </a:pPr>
            <a:r>
              <a:rPr b="1" lang="en-US" sz="2400">
                <a:solidFill>
                  <a:srgbClr val="212121"/>
                </a:solidFill>
                <a:highlight>
                  <a:srgbClr val="FFFFFF"/>
                </a:highlight>
              </a:rPr>
              <a:t>Design Elements</a:t>
            </a:r>
            <a:endParaRPr b="1" sz="2400"/>
          </a:p>
          <a:p>
            <a:pPr indent="-228600" lvl="1" marL="685800" marR="0" rtl="0" algn="l">
              <a:lnSpc>
                <a:spcPct val="90000"/>
              </a:lnSpc>
              <a:spcBef>
                <a:spcPts val="0"/>
              </a:spcBef>
              <a:spcAft>
                <a:spcPts val="0"/>
              </a:spcAft>
              <a:buClr>
                <a:srgbClr val="212121"/>
              </a:buClr>
              <a:buSzPct val="100000"/>
              <a:buChar char="•"/>
            </a:pPr>
            <a:r>
              <a:rPr lang="en-US">
                <a:solidFill>
                  <a:srgbClr val="212121"/>
                </a:solidFill>
                <a:highlight>
                  <a:srgbClr val="FFFFFF"/>
                </a:highlight>
              </a:rPr>
              <a:t>Layout: </a:t>
            </a:r>
            <a:endParaRPr/>
          </a:p>
          <a:p>
            <a:pPr indent="-228600" lvl="2" marL="1143000" marR="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Arrange your sections in a logical flow, typically moving from left to right, top to bottom.</a:t>
            </a:r>
            <a:endParaRPr/>
          </a:p>
          <a:p>
            <a:pPr indent="-228600" lvl="2" marL="1143000" marR="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To increase readability, ensure content is organized in columns and is symmetrically aligned.</a:t>
            </a:r>
            <a:endParaRPr sz="2400">
              <a:solidFill>
                <a:srgbClr val="212121"/>
              </a:solidFill>
              <a:highlight>
                <a:srgbClr val="FFFFFF"/>
              </a:highlight>
            </a:endParaRPr>
          </a:p>
          <a:p>
            <a:pPr indent="-228600" lvl="1" marL="685800" rtl="0" algn="l">
              <a:lnSpc>
                <a:spcPct val="90000"/>
              </a:lnSpc>
              <a:spcBef>
                <a:spcPts val="0"/>
              </a:spcBef>
              <a:spcAft>
                <a:spcPts val="0"/>
              </a:spcAft>
              <a:buClr>
                <a:srgbClr val="212121"/>
              </a:buClr>
              <a:buSzPct val="100000"/>
              <a:buChar char="•"/>
            </a:pPr>
            <a:r>
              <a:rPr lang="en-US">
                <a:solidFill>
                  <a:srgbClr val="212121"/>
                </a:solidFill>
                <a:highlight>
                  <a:srgbClr val="FFFFFF"/>
                </a:highlight>
              </a:rPr>
              <a:t>Font and Colors: </a:t>
            </a:r>
            <a:endParaRPr/>
          </a:p>
          <a:p>
            <a:pPr indent="-228600" lvl="2" marL="1143000" rtl="0" algn="l">
              <a:lnSpc>
                <a:spcPct val="90000"/>
              </a:lnSpc>
              <a:spcBef>
                <a:spcPts val="0"/>
              </a:spcBef>
              <a:spcAft>
                <a:spcPts val="0"/>
              </a:spcAft>
              <a:buClr>
                <a:schemeClr val="dk1"/>
              </a:buClr>
              <a:buSzPct val="100000"/>
              <a:buChar char="•"/>
            </a:pPr>
            <a:r>
              <a:rPr lang="en-US" sz="2400"/>
              <a:t>Ensure all text is </a:t>
            </a:r>
            <a:r>
              <a:rPr b="1" lang="en-US" sz="2400"/>
              <a:t>16 pt or larger</a:t>
            </a:r>
            <a:r>
              <a:rPr lang="en-US" sz="2400"/>
              <a:t>.</a:t>
            </a:r>
            <a:endParaRPr/>
          </a:p>
          <a:p>
            <a:pPr indent="-228600" lvl="2" marL="1143000" marR="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Use readable fonts (such as Arial, Verdana, or other Sans Serif fonts) and a color scheme that enhances readability. </a:t>
            </a:r>
            <a:endParaRPr sz="2400"/>
          </a:p>
          <a:p>
            <a:pPr indent="-228600" lvl="2" marL="114300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Avoid overly bright or clashing colors.</a:t>
            </a:r>
            <a:endParaRPr/>
          </a:p>
          <a:p>
            <a:pPr indent="-228600" lvl="2" marL="1143000" rtl="0" algn="l">
              <a:lnSpc>
                <a:spcPct val="90000"/>
              </a:lnSpc>
              <a:spcBef>
                <a:spcPts val="0"/>
              </a:spcBef>
              <a:spcAft>
                <a:spcPts val="0"/>
              </a:spcAft>
              <a:buClr>
                <a:schemeClr val="dk1"/>
              </a:buClr>
              <a:buSzPct val="100000"/>
              <a:buChar char="•"/>
            </a:pPr>
            <a:r>
              <a:rPr b="1" lang="en-US" sz="2400"/>
              <a:t> Do not use color alone </a:t>
            </a:r>
            <a:r>
              <a:rPr lang="en-US" sz="2400"/>
              <a:t>to convey information. </a:t>
            </a:r>
            <a:endParaRPr sz="2400"/>
          </a:p>
          <a:p>
            <a:pPr indent="-228600" lvl="1" marL="685800" marR="0" rtl="0" algn="l">
              <a:lnSpc>
                <a:spcPct val="90000"/>
              </a:lnSpc>
              <a:spcBef>
                <a:spcPts val="0"/>
              </a:spcBef>
              <a:spcAft>
                <a:spcPts val="0"/>
              </a:spcAft>
              <a:buClr>
                <a:srgbClr val="212121"/>
              </a:buClr>
              <a:buSzPct val="100000"/>
              <a:buChar char="•"/>
            </a:pPr>
            <a:r>
              <a:rPr lang="en-US">
                <a:solidFill>
                  <a:srgbClr val="212121"/>
                </a:solidFill>
                <a:highlight>
                  <a:srgbClr val="FFFFFF"/>
                </a:highlight>
              </a:rPr>
              <a:t>Spacing: </a:t>
            </a:r>
            <a:endParaRPr/>
          </a:p>
          <a:p>
            <a:pPr indent="-228600" lvl="2" marL="1143000" marR="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Make sure there is enough </a:t>
            </a:r>
            <a:r>
              <a:rPr b="1" lang="en-US" sz="2400">
                <a:solidFill>
                  <a:srgbClr val="212121"/>
                </a:solidFill>
                <a:highlight>
                  <a:srgbClr val="FFFFFF"/>
                </a:highlight>
              </a:rPr>
              <a:t>white space </a:t>
            </a:r>
            <a:r>
              <a:rPr lang="en-US" sz="2400">
                <a:solidFill>
                  <a:srgbClr val="212121"/>
                </a:solidFill>
                <a:highlight>
                  <a:srgbClr val="FFFFFF"/>
                </a:highlight>
              </a:rPr>
              <a:t>to avoid a cluttered look. Guidelines suggest:</a:t>
            </a:r>
            <a:endParaRPr/>
          </a:p>
          <a:p>
            <a:pPr indent="-228600" lvl="3" marL="160020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30% white space</a:t>
            </a:r>
            <a:endParaRPr/>
          </a:p>
          <a:p>
            <a:pPr indent="-228600" lvl="3" marL="160020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40% title and text</a:t>
            </a:r>
            <a:endParaRPr/>
          </a:p>
          <a:p>
            <a:pPr indent="-228600" lvl="3" marL="1600200" rtl="0" algn="l">
              <a:lnSpc>
                <a:spcPct val="90000"/>
              </a:lnSpc>
              <a:spcBef>
                <a:spcPts val="0"/>
              </a:spcBef>
              <a:spcAft>
                <a:spcPts val="0"/>
              </a:spcAft>
              <a:buClr>
                <a:srgbClr val="212121"/>
              </a:buClr>
              <a:buSzPct val="100000"/>
              <a:buChar char="•"/>
            </a:pPr>
            <a:r>
              <a:rPr lang="en-US" sz="2400">
                <a:solidFill>
                  <a:srgbClr val="212121"/>
                </a:solidFill>
                <a:highlight>
                  <a:srgbClr val="FFFFFF"/>
                </a:highlight>
              </a:rPr>
              <a:t>30% graphic images</a:t>
            </a:r>
            <a:endParaRPr/>
          </a:p>
          <a:p>
            <a:pPr indent="-228600" lvl="1" marL="685800" rtl="0" algn="l">
              <a:lnSpc>
                <a:spcPct val="90000"/>
              </a:lnSpc>
              <a:spcBef>
                <a:spcPts val="0"/>
              </a:spcBef>
              <a:spcAft>
                <a:spcPts val="0"/>
              </a:spcAft>
              <a:buClr>
                <a:srgbClr val="212121"/>
              </a:buClr>
              <a:buSzPct val="100000"/>
              <a:buChar char="•"/>
            </a:pPr>
            <a:r>
              <a:rPr lang="en-US">
                <a:solidFill>
                  <a:srgbClr val="212121"/>
                </a:solidFill>
                <a:highlight>
                  <a:srgbClr val="FFFFFF"/>
                </a:highlight>
              </a:rPr>
              <a:t>Contrast:</a:t>
            </a:r>
            <a:endParaRPr/>
          </a:p>
          <a:p>
            <a:pPr indent="-228600" lvl="2" marL="1143000" rtl="0" algn="l">
              <a:lnSpc>
                <a:spcPct val="90000"/>
              </a:lnSpc>
              <a:spcBef>
                <a:spcPts val="0"/>
              </a:spcBef>
              <a:spcAft>
                <a:spcPts val="0"/>
              </a:spcAft>
              <a:buClr>
                <a:schemeClr val="dk1"/>
              </a:buClr>
              <a:buSzPct val="100000"/>
              <a:buChar char="•"/>
            </a:pPr>
            <a:r>
              <a:rPr lang="en-US" sz="2400"/>
              <a:t>Ensure sufficient contrast for text and background colors (i.e., black text on a light background or white text on a dark background). </a:t>
            </a:r>
            <a:endParaRPr/>
          </a:p>
          <a:p>
            <a:pPr indent="-228600" lvl="2" marL="1143000" rtl="0" algn="l">
              <a:lnSpc>
                <a:spcPct val="90000"/>
              </a:lnSpc>
              <a:spcBef>
                <a:spcPts val="0"/>
              </a:spcBef>
              <a:spcAft>
                <a:spcPts val="0"/>
              </a:spcAft>
              <a:buClr>
                <a:schemeClr val="dk1"/>
              </a:buClr>
              <a:buSzPct val="100000"/>
              <a:buChar char="•"/>
            </a:pPr>
            <a:r>
              <a:rPr lang="en-US" sz="2400"/>
              <a:t>Use different colors, not shades of the same color, when presenting data. </a:t>
            </a:r>
            <a:endParaRPr/>
          </a:p>
          <a:p>
            <a:pPr indent="-111125" lvl="2" marL="1143000" marR="0" rtl="0" algn="l">
              <a:lnSpc>
                <a:spcPct val="90000"/>
              </a:lnSpc>
              <a:spcBef>
                <a:spcPts val="0"/>
              </a:spcBef>
              <a:spcAft>
                <a:spcPts val="0"/>
              </a:spcAft>
              <a:buClr>
                <a:schemeClr val="dk1"/>
              </a:buClr>
              <a:buSzPct val="100000"/>
              <a:buFont typeface="Courier New"/>
              <a:buNone/>
            </a:pPr>
            <a:r>
              <a:t/>
            </a:r>
            <a:endParaRPr>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ct val="100000"/>
              <a:buNone/>
            </a:pPr>
            <a:r>
              <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3"/>
          <p:cNvSpPr txBox="1"/>
          <p:nvPr>
            <p:ph type="title"/>
          </p:nvPr>
        </p:nvSpPr>
        <p:spPr>
          <a:xfrm>
            <a:off x="838200" y="865101"/>
            <a:ext cx="10515600" cy="10917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b="1" lang="en-US" cap="none">
                <a:solidFill>
                  <a:srgbClr val="C00000"/>
                </a:solidFill>
                <a:latin typeface="Calibri"/>
                <a:ea typeface="Calibri"/>
                <a:cs typeface="Calibri"/>
                <a:sym typeface="Calibri"/>
              </a:rPr>
              <a:t>HOW TO DESIGN YOUR POSTER</a:t>
            </a:r>
            <a:endParaRPr/>
          </a:p>
        </p:txBody>
      </p:sp>
      <p:sp>
        <p:nvSpPr>
          <p:cNvPr id="172" name="Google Shape;172;p23"/>
          <p:cNvSpPr txBox="1"/>
          <p:nvPr>
            <p:ph idx="1" type="body"/>
          </p:nvPr>
        </p:nvSpPr>
        <p:spPr>
          <a:xfrm>
            <a:off x="245661" y="1890141"/>
            <a:ext cx="11573300" cy="4863083"/>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90000"/>
              </a:lnSpc>
              <a:spcBef>
                <a:spcPts val="0"/>
              </a:spcBef>
              <a:spcAft>
                <a:spcPts val="0"/>
              </a:spcAft>
              <a:buClr>
                <a:srgbClr val="212121"/>
              </a:buClr>
              <a:buSzPts val="2400"/>
              <a:buNone/>
            </a:pPr>
            <a:r>
              <a:rPr b="1" lang="en-US" sz="2400">
                <a:solidFill>
                  <a:srgbClr val="212121"/>
                </a:solidFill>
                <a:highlight>
                  <a:srgbClr val="FFFFFF"/>
                </a:highlight>
              </a:rPr>
              <a:t>Design Elements (continued)</a:t>
            </a:r>
            <a:endParaRPr/>
          </a:p>
          <a:p>
            <a:pPr indent="0" lvl="0" marL="0" marR="0" rtl="0" algn="l">
              <a:lnSpc>
                <a:spcPct val="90000"/>
              </a:lnSpc>
              <a:spcBef>
                <a:spcPts val="0"/>
              </a:spcBef>
              <a:spcAft>
                <a:spcPts val="0"/>
              </a:spcAft>
              <a:buClr>
                <a:schemeClr val="dk1"/>
              </a:buClr>
              <a:buSzPts val="2400"/>
              <a:buNone/>
            </a:pPr>
            <a:r>
              <a:t/>
            </a:r>
            <a:endParaRPr b="1" sz="2400">
              <a:solidFill>
                <a:srgbClr val="212121"/>
              </a:solidFill>
              <a:highlight>
                <a:srgbClr val="FFFFFF"/>
              </a:highlight>
            </a:endParaRPr>
          </a:p>
          <a:p>
            <a:pPr indent="-228600" lvl="0" marL="228600" rtl="0" algn="l">
              <a:lnSpc>
                <a:spcPct val="90000"/>
              </a:lnSpc>
              <a:spcBef>
                <a:spcPts val="0"/>
              </a:spcBef>
              <a:spcAft>
                <a:spcPts val="0"/>
              </a:spcAft>
              <a:buClr>
                <a:srgbClr val="212121"/>
              </a:buClr>
              <a:buSzPts val="2400"/>
              <a:buChar char="•"/>
            </a:pPr>
            <a:r>
              <a:rPr lang="en-US" sz="2400">
                <a:solidFill>
                  <a:srgbClr val="212121"/>
                </a:solidFill>
                <a:highlight>
                  <a:srgbClr val="FFFFFF"/>
                </a:highlight>
              </a:rPr>
              <a:t>Text:</a:t>
            </a:r>
            <a:endParaRPr/>
          </a:p>
          <a:p>
            <a:pPr indent="-228600" lvl="1" marL="685800" rtl="0" algn="l">
              <a:lnSpc>
                <a:spcPct val="90000"/>
              </a:lnSpc>
              <a:spcBef>
                <a:spcPts val="0"/>
              </a:spcBef>
              <a:spcAft>
                <a:spcPts val="0"/>
              </a:spcAft>
              <a:buClr>
                <a:srgbClr val="212121"/>
              </a:buClr>
              <a:buSzPts val="2400"/>
              <a:buChar char="•"/>
            </a:pPr>
            <a:r>
              <a:rPr lang="en-US">
                <a:solidFill>
                  <a:srgbClr val="212121"/>
                </a:solidFill>
                <a:highlight>
                  <a:srgbClr val="FFFFFF"/>
                </a:highlight>
              </a:rPr>
              <a:t>Best practice for posters is considered to be 800-1000 words. </a:t>
            </a:r>
            <a:endParaRPr/>
          </a:p>
          <a:p>
            <a:pPr indent="-228600" lvl="1" marL="685800" rtl="0" algn="l">
              <a:lnSpc>
                <a:spcPct val="90000"/>
              </a:lnSpc>
              <a:spcBef>
                <a:spcPts val="0"/>
              </a:spcBef>
              <a:spcAft>
                <a:spcPts val="0"/>
              </a:spcAft>
              <a:buClr>
                <a:srgbClr val="212121"/>
              </a:buClr>
              <a:buSzPts val="2400"/>
              <a:buChar char="•"/>
            </a:pPr>
            <a:r>
              <a:rPr lang="en-US">
                <a:solidFill>
                  <a:srgbClr val="212121"/>
                </a:solidFill>
                <a:highlight>
                  <a:srgbClr val="FFFFFF"/>
                </a:highlight>
              </a:rPr>
              <a:t>Title should be bolded, a minimum 48-point font, and not exceed two lines.</a:t>
            </a:r>
            <a:endParaRPr/>
          </a:p>
          <a:p>
            <a:pPr indent="-228600" lvl="1" marL="685800" rtl="0" algn="l">
              <a:lnSpc>
                <a:spcPct val="90000"/>
              </a:lnSpc>
              <a:spcBef>
                <a:spcPts val="0"/>
              </a:spcBef>
              <a:spcAft>
                <a:spcPts val="0"/>
              </a:spcAft>
              <a:buClr>
                <a:srgbClr val="212121"/>
              </a:buClr>
              <a:buSzPts val="2400"/>
              <a:buChar char="•"/>
            </a:pPr>
            <a:r>
              <a:rPr lang="en-US">
                <a:solidFill>
                  <a:srgbClr val="212121"/>
                </a:solidFill>
                <a:highlight>
                  <a:srgbClr val="FFFFFF"/>
                </a:highlight>
              </a:rPr>
              <a:t>Ensure text is organized into sections and labeled with headings as specified in the instructions for structured abstracts. </a:t>
            </a:r>
            <a:endParaRPr/>
          </a:p>
          <a:p>
            <a:pPr indent="-228600" lvl="0" marL="228600" rtl="0" algn="l">
              <a:lnSpc>
                <a:spcPct val="90000"/>
              </a:lnSpc>
              <a:spcBef>
                <a:spcPts val="0"/>
              </a:spcBef>
              <a:spcAft>
                <a:spcPts val="0"/>
              </a:spcAft>
              <a:buClr>
                <a:srgbClr val="212121"/>
              </a:buClr>
              <a:buSzPts val="2400"/>
              <a:buChar char="•"/>
            </a:pPr>
            <a:r>
              <a:rPr lang="en-US" sz="2400">
                <a:solidFill>
                  <a:srgbClr val="212121"/>
                </a:solidFill>
                <a:highlight>
                  <a:srgbClr val="FFFFFF"/>
                </a:highlight>
              </a:rPr>
              <a:t>Visuals: </a:t>
            </a:r>
            <a:endParaRPr/>
          </a:p>
          <a:p>
            <a:pPr indent="-228600" lvl="1" marL="685800" rtl="0" algn="l">
              <a:lnSpc>
                <a:spcPct val="90000"/>
              </a:lnSpc>
              <a:spcBef>
                <a:spcPts val="0"/>
              </a:spcBef>
              <a:spcAft>
                <a:spcPts val="0"/>
              </a:spcAft>
              <a:buClr>
                <a:srgbClr val="212121"/>
              </a:buClr>
              <a:buSzPts val="2400"/>
              <a:buChar char="•"/>
            </a:pPr>
            <a:r>
              <a:rPr lang="en-US">
                <a:solidFill>
                  <a:srgbClr val="212121"/>
                </a:solidFill>
                <a:highlight>
                  <a:srgbClr val="FFFFFF"/>
                </a:highlight>
              </a:rPr>
              <a:t>Use 300-DPI images, graphs, and charts. </a:t>
            </a:r>
            <a:endParaRPr>
              <a:highlight>
                <a:srgbClr val="FFFFFF"/>
              </a:highlight>
            </a:endParaRPr>
          </a:p>
          <a:p>
            <a:pPr indent="-228600" lvl="1" marL="685800" rtl="0" algn="l">
              <a:lnSpc>
                <a:spcPct val="90000"/>
              </a:lnSpc>
              <a:spcBef>
                <a:spcPts val="0"/>
              </a:spcBef>
              <a:spcAft>
                <a:spcPts val="0"/>
              </a:spcAft>
              <a:buClr>
                <a:srgbClr val="212121"/>
              </a:buClr>
              <a:buSzPts val="2400"/>
              <a:buChar char="•"/>
            </a:pPr>
            <a:r>
              <a:rPr lang="en-US">
                <a:solidFill>
                  <a:srgbClr val="212121"/>
                </a:solidFill>
                <a:highlight>
                  <a:srgbClr val="FFFFFF"/>
                </a:highlight>
              </a:rPr>
              <a:t>Ensure they are labeled correctly and easy to interpret.</a:t>
            </a:r>
            <a:endParaRPr>
              <a:solidFill>
                <a:srgbClr val="212121"/>
              </a:solidFill>
              <a:highlight>
                <a:srgbClr val="FFFFFF"/>
              </a:highlight>
            </a:endParaRPr>
          </a:p>
          <a:p>
            <a:pPr indent="-228600" lvl="1" marL="685800" rtl="0" algn="l">
              <a:lnSpc>
                <a:spcPct val="90000"/>
              </a:lnSpc>
              <a:spcBef>
                <a:spcPts val="0"/>
              </a:spcBef>
              <a:spcAft>
                <a:spcPts val="0"/>
              </a:spcAft>
              <a:buClr>
                <a:srgbClr val="212121"/>
              </a:buClr>
              <a:buSzPts val="2400"/>
              <a:buChar char="•"/>
            </a:pPr>
            <a:r>
              <a:rPr lang="en-US">
                <a:solidFill>
                  <a:srgbClr val="212121"/>
                </a:solidFill>
                <a:highlight>
                  <a:srgbClr val="FFFFFF"/>
                </a:highlight>
              </a:rPr>
              <a:t>Always credit sources when appropriate.</a:t>
            </a:r>
            <a:endParaRPr/>
          </a:p>
          <a:p>
            <a:pPr indent="-228600" lvl="0" marL="228600" rtl="0" algn="l">
              <a:lnSpc>
                <a:spcPct val="90000"/>
              </a:lnSpc>
              <a:spcBef>
                <a:spcPts val="0"/>
              </a:spcBef>
              <a:spcAft>
                <a:spcPts val="0"/>
              </a:spcAft>
              <a:buClr>
                <a:schemeClr val="dk1"/>
              </a:buClr>
              <a:buSzPts val="2400"/>
              <a:buChar char="•"/>
            </a:pPr>
            <a:r>
              <a:rPr lang="en-US" sz="2400"/>
              <a:t>Tables</a:t>
            </a:r>
            <a:endParaRPr/>
          </a:p>
          <a:p>
            <a:pPr indent="-228600" lvl="1" marL="685800" rtl="0" algn="l">
              <a:lnSpc>
                <a:spcPct val="90000"/>
              </a:lnSpc>
              <a:spcBef>
                <a:spcPts val="0"/>
              </a:spcBef>
              <a:spcAft>
                <a:spcPts val="0"/>
              </a:spcAft>
              <a:buClr>
                <a:schemeClr val="dk1"/>
              </a:buClr>
              <a:buSzPts val="2400"/>
              <a:buChar char="•"/>
            </a:pPr>
            <a:r>
              <a:rPr lang="en-US"/>
              <a:t>Ensure the table has clear header information to identify rows and columns.</a:t>
            </a:r>
            <a:endParaRPr/>
          </a:p>
          <a:p>
            <a:pPr indent="-228600" lvl="1" marL="685800" rtl="0" algn="l">
              <a:lnSpc>
                <a:spcPct val="90000"/>
              </a:lnSpc>
              <a:spcBef>
                <a:spcPts val="0"/>
              </a:spcBef>
              <a:spcAft>
                <a:spcPts val="0"/>
              </a:spcAft>
              <a:buClr>
                <a:schemeClr val="dk1"/>
              </a:buClr>
              <a:buSzPts val="2400"/>
              <a:buChar char="•"/>
            </a:pPr>
            <a:r>
              <a:rPr lang="en-US"/>
              <a:t>Use simple tables that hold data only (do not use functionality such as merged cells, split cells, etc.). </a:t>
            </a:r>
            <a:endParaRPr/>
          </a:p>
          <a:p>
            <a:pPr indent="-228600" lvl="1" marL="685800" rtl="0" algn="l">
              <a:lnSpc>
                <a:spcPct val="90000"/>
              </a:lnSpc>
              <a:spcBef>
                <a:spcPts val="0"/>
              </a:spcBef>
              <a:spcAft>
                <a:spcPts val="0"/>
              </a:spcAft>
              <a:buClr>
                <a:schemeClr val="dk1"/>
              </a:buClr>
              <a:buSzPts val="2400"/>
              <a:buChar char="•"/>
            </a:pPr>
            <a:r>
              <a:rPr lang="en-US"/>
              <a:t>Use different colors, not shades of the same color, when presenting data. </a:t>
            </a:r>
            <a:endParaRPr/>
          </a:p>
          <a:p>
            <a:pPr indent="-76200" lvl="1" marL="685800" rtl="0" algn="l">
              <a:lnSpc>
                <a:spcPct val="90000"/>
              </a:lnSpc>
              <a:spcBef>
                <a:spcPts val="0"/>
              </a:spcBef>
              <a:spcAft>
                <a:spcPts val="0"/>
              </a:spcAft>
              <a:buClr>
                <a:schemeClr val="dk1"/>
              </a:buClr>
              <a:buSzPts val="2400"/>
              <a:buFont typeface="Courier New"/>
              <a:buNone/>
            </a:pPr>
            <a:r>
              <a:t/>
            </a:r>
            <a:endParaRPr>
              <a:solidFill>
                <a:srgbClr val="212121"/>
              </a:solidFill>
              <a:highlight>
                <a:srgbClr val="FFFFFF"/>
              </a:highlight>
              <a:latin typeface="Times New Roman"/>
              <a:ea typeface="Times New Roman"/>
              <a:cs typeface="Times New Roman"/>
              <a:sym typeface="Times New Roman"/>
            </a:endParaRPr>
          </a:p>
          <a:p>
            <a:pPr indent="-101600" lvl="2" marL="1143000" marR="0" rtl="0" algn="l">
              <a:lnSpc>
                <a:spcPct val="90000"/>
              </a:lnSpc>
              <a:spcBef>
                <a:spcPts val="0"/>
              </a:spcBef>
              <a:spcAft>
                <a:spcPts val="0"/>
              </a:spcAft>
              <a:buClr>
                <a:schemeClr val="dk1"/>
              </a:buClr>
              <a:buSzPts val="2000"/>
              <a:buFont typeface="Courier New"/>
              <a:buNone/>
            </a:pPr>
            <a:r>
              <a:t/>
            </a:r>
            <a:endParaRPr>
              <a:latin typeface="Times New Roman"/>
              <a:ea typeface="Times New Roman"/>
              <a:cs typeface="Times New Roman"/>
              <a:sym typeface="Times New Roman"/>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4"/>
          <p:cNvSpPr txBox="1"/>
          <p:nvPr>
            <p:ph type="title"/>
          </p:nvPr>
        </p:nvSpPr>
        <p:spPr>
          <a:xfrm>
            <a:off x="838200" y="870403"/>
            <a:ext cx="10515600" cy="95522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E1126"/>
              </a:buClr>
              <a:buSzPts val="4400"/>
              <a:buFont typeface="Calibri"/>
              <a:buNone/>
            </a:pPr>
            <a:r>
              <a:rPr lang="en-US"/>
              <a:t>Review and Feedback for Your Poster</a:t>
            </a:r>
            <a:endParaRPr/>
          </a:p>
        </p:txBody>
      </p:sp>
      <p:sp>
        <p:nvSpPr>
          <p:cNvPr id="178" name="Google Shape;178;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1" marL="457200" marR="0" rtl="0" algn="l">
              <a:lnSpc>
                <a:spcPct val="90000"/>
              </a:lnSpc>
              <a:spcBef>
                <a:spcPts val="0"/>
              </a:spcBef>
              <a:spcAft>
                <a:spcPts val="0"/>
              </a:spcAft>
              <a:buClr>
                <a:srgbClr val="212121"/>
              </a:buClr>
              <a:buSzPts val="2800"/>
              <a:buNone/>
            </a:pPr>
            <a:r>
              <a:rPr b="1" lang="en-US" sz="2800">
                <a:solidFill>
                  <a:srgbClr val="212121"/>
                </a:solidFill>
                <a:highlight>
                  <a:srgbClr val="FFFFFF"/>
                </a:highlight>
              </a:rPr>
              <a:t>Proofreading</a:t>
            </a:r>
            <a:r>
              <a:rPr lang="en-US" sz="2800">
                <a:solidFill>
                  <a:srgbClr val="212121"/>
                </a:solidFill>
                <a:highlight>
                  <a:srgbClr val="FFFFFF"/>
                </a:highlight>
              </a:rPr>
              <a:t>: </a:t>
            </a:r>
            <a:endParaRPr sz="2800">
              <a:highlight>
                <a:srgbClr val="FFFFFF"/>
              </a:highlight>
            </a:endParaRPr>
          </a:p>
          <a:p>
            <a:pPr indent="-228600" lvl="1" marL="685800" rtl="0" algn="l">
              <a:lnSpc>
                <a:spcPct val="90000"/>
              </a:lnSpc>
              <a:spcBef>
                <a:spcPts val="0"/>
              </a:spcBef>
              <a:spcAft>
                <a:spcPts val="0"/>
              </a:spcAft>
              <a:buClr>
                <a:srgbClr val="212121"/>
              </a:buClr>
              <a:buSzPts val="2800"/>
              <a:buChar char="•"/>
            </a:pPr>
            <a:r>
              <a:rPr lang="en-US" sz="2800">
                <a:solidFill>
                  <a:srgbClr val="212121"/>
                </a:solidFill>
                <a:highlight>
                  <a:srgbClr val="FFFFFF"/>
                </a:highlight>
              </a:rPr>
              <a:t>Check for any grammatical or spelling errors.</a:t>
            </a:r>
            <a:endParaRPr sz="2800">
              <a:highlight>
                <a:srgbClr val="FFFFFF"/>
              </a:highlight>
            </a:endParaRPr>
          </a:p>
          <a:p>
            <a:pPr indent="0" lvl="1" marL="457200" marR="0" rtl="0" algn="l">
              <a:lnSpc>
                <a:spcPct val="90000"/>
              </a:lnSpc>
              <a:spcBef>
                <a:spcPts val="0"/>
              </a:spcBef>
              <a:spcAft>
                <a:spcPts val="0"/>
              </a:spcAft>
              <a:buClr>
                <a:schemeClr val="dk1"/>
              </a:buClr>
              <a:buSzPts val="2800"/>
              <a:buNone/>
            </a:pPr>
            <a:r>
              <a:t/>
            </a:r>
            <a:endParaRPr sz="2800">
              <a:solidFill>
                <a:srgbClr val="212121"/>
              </a:solidFill>
              <a:highlight>
                <a:srgbClr val="FFFFFF"/>
              </a:highlight>
            </a:endParaRPr>
          </a:p>
          <a:p>
            <a:pPr indent="0" lvl="1" marL="457200" marR="0" rtl="0" algn="l">
              <a:lnSpc>
                <a:spcPct val="90000"/>
              </a:lnSpc>
              <a:spcBef>
                <a:spcPts val="0"/>
              </a:spcBef>
              <a:spcAft>
                <a:spcPts val="0"/>
              </a:spcAft>
              <a:buClr>
                <a:srgbClr val="212121"/>
              </a:buClr>
              <a:buSzPts val="2800"/>
              <a:buNone/>
            </a:pPr>
            <a:r>
              <a:rPr b="1" lang="en-US" sz="2800">
                <a:solidFill>
                  <a:srgbClr val="212121"/>
                </a:solidFill>
                <a:highlight>
                  <a:srgbClr val="FFFFFF"/>
                </a:highlight>
              </a:rPr>
              <a:t>Consistency</a:t>
            </a:r>
            <a:r>
              <a:rPr lang="en-US" sz="2800">
                <a:solidFill>
                  <a:srgbClr val="212121"/>
                </a:solidFill>
                <a:highlight>
                  <a:srgbClr val="FFFFFF"/>
                </a:highlight>
              </a:rPr>
              <a:t>: </a:t>
            </a:r>
            <a:endParaRPr sz="2800">
              <a:highlight>
                <a:srgbClr val="FFFFFF"/>
              </a:highlight>
            </a:endParaRPr>
          </a:p>
          <a:p>
            <a:pPr indent="-228600" lvl="1" marL="685800" rtl="0" algn="l">
              <a:lnSpc>
                <a:spcPct val="90000"/>
              </a:lnSpc>
              <a:spcBef>
                <a:spcPts val="0"/>
              </a:spcBef>
              <a:spcAft>
                <a:spcPts val="0"/>
              </a:spcAft>
              <a:buClr>
                <a:srgbClr val="212121"/>
              </a:buClr>
              <a:buSzPts val="2800"/>
              <a:buChar char="•"/>
            </a:pPr>
            <a:r>
              <a:rPr lang="en-US" sz="2800">
                <a:solidFill>
                  <a:srgbClr val="212121"/>
                </a:solidFill>
                <a:highlight>
                  <a:srgbClr val="FFFFFF"/>
                </a:highlight>
              </a:rPr>
              <a:t>Ensure consistent use of fonts, colors, and styles throughout the poster.</a:t>
            </a:r>
            <a:endParaRPr sz="2800">
              <a:highlight>
                <a:srgbClr val="FFFFFF"/>
              </a:highlight>
            </a:endParaRPr>
          </a:p>
          <a:p>
            <a:pPr indent="0" lvl="1" marL="457200" marR="0" rtl="0" algn="l">
              <a:lnSpc>
                <a:spcPct val="90000"/>
              </a:lnSpc>
              <a:spcBef>
                <a:spcPts val="0"/>
              </a:spcBef>
              <a:spcAft>
                <a:spcPts val="0"/>
              </a:spcAft>
              <a:buClr>
                <a:schemeClr val="dk1"/>
              </a:buClr>
              <a:buSzPts val="2800"/>
              <a:buNone/>
            </a:pPr>
            <a:r>
              <a:t/>
            </a:r>
            <a:endParaRPr sz="2800">
              <a:solidFill>
                <a:srgbClr val="212121"/>
              </a:solidFill>
              <a:highlight>
                <a:srgbClr val="FFFFFF"/>
              </a:highlight>
            </a:endParaRPr>
          </a:p>
          <a:p>
            <a:pPr indent="0" lvl="1" marL="457200" marR="0" rtl="0" algn="l">
              <a:lnSpc>
                <a:spcPct val="90000"/>
              </a:lnSpc>
              <a:spcBef>
                <a:spcPts val="0"/>
              </a:spcBef>
              <a:spcAft>
                <a:spcPts val="0"/>
              </a:spcAft>
              <a:buClr>
                <a:srgbClr val="212121"/>
              </a:buClr>
              <a:buSzPts val="2800"/>
              <a:buNone/>
            </a:pPr>
            <a:r>
              <a:rPr b="1" lang="en-US" sz="2800">
                <a:solidFill>
                  <a:srgbClr val="212121"/>
                </a:solidFill>
                <a:highlight>
                  <a:srgbClr val="FFFFFF"/>
                </a:highlight>
              </a:rPr>
              <a:t>Feedback</a:t>
            </a:r>
            <a:r>
              <a:rPr lang="en-US" sz="2800">
                <a:solidFill>
                  <a:srgbClr val="212121"/>
                </a:solidFill>
                <a:highlight>
                  <a:srgbClr val="FFFFFF"/>
                </a:highlight>
              </a:rPr>
              <a:t>: </a:t>
            </a:r>
            <a:endParaRPr sz="2800">
              <a:highlight>
                <a:srgbClr val="FFFFFF"/>
              </a:highlight>
            </a:endParaRPr>
          </a:p>
          <a:p>
            <a:pPr indent="-228600" lvl="1" marL="685800" rtl="0" algn="l">
              <a:lnSpc>
                <a:spcPct val="90000"/>
              </a:lnSpc>
              <a:spcBef>
                <a:spcPts val="0"/>
              </a:spcBef>
              <a:spcAft>
                <a:spcPts val="0"/>
              </a:spcAft>
              <a:buClr>
                <a:srgbClr val="212121"/>
              </a:buClr>
              <a:buSzPts val="2800"/>
              <a:buChar char="•"/>
            </a:pPr>
            <a:r>
              <a:rPr lang="en-US" sz="2800">
                <a:solidFill>
                  <a:srgbClr val="212121"/>
                </a:solidFill>
                <a:highlight>
                  <a:srgbClr val="FFFFFF"/>
                </a:highlight>
              </a:rPr>
              <a:t>Seek feedback from colleagues or mentors to improve the content and design.</a:t>
            </a:r>
            <a:endParaRPr sz="2800"/>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5"/>
          <p:cNvSpPr txBox="1"/>
          <p:nvPr>
            <p:ph type="title"/>
          </p:nvPr>
        </p:nvSpPr>
        <p:spPr>
          <a:xfrm>
            <a:off x="152400" y="865101"/>
            <a:ext cx="11887200" cy="10917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3200"/>
              <a:buFont typeface="Calibri"/>
              <a:buNone/>
            </a:pPr>
            <a:r>
              <a:rPr b="1" lang="en-US" sz="3200" cap="none">
                <a:solidFill>
                  <a:srgbClr val="C00000"/>
                </a:solidFill>
                <a:latin typeface="Calibri"/>
                <a:ea typeface="Calibri"/>
                <a:cs typeface="Calibri"/>
                <a:sym typeface="Calibri"/>
              </a:rPr>
              <a:t>ACCESSIBILITY: RECORDING YOUR POSTER PRESENTATION </a:t>
            </a:r>
            <a:endParaRPr/>
          </a:p>
        </p:txBody>
      </p:sp>
      <p:sp>
        <p:nvSpPr>
          <p:cNvPr id="185" name="Google Shape;185;p25"/>
          <p:cNvSpPr txBox="1"/>
          <p:nvPr>
            <p:ph idx="1" type="body"/>
          </p:nvPr>
        </p:nvSpPr>
        <p:spPr>
          <a:xfrm>
            <a:off x="491320" y="1789077"/>
            <a:ext cx="11013744" cy="507417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Follow these overall best practices when recording your poster presentation in the presenter portal:</a:t>
            </a:r>
            <a:endParaRPr/>
          </a:p>
          <a:p>
            <a:pPr indent="0" lvl="0" marL="0" rtl="0" algn="l">
              <a:lnSpc>
                <a:spcPct val="90000"/>
              </a:lnSpc>
              <a:spcBef>
                <a:spcPts val="1600"/>
              </a:spcBef>
              <a:spcAft>
                <a:spcPts val="0"/>
              </a:spcAft>
              <a:buClr>
                <a:schemeClr val="dk1"/>
              </a:buClr>
              <a:buSzPts val="2800"/>
              <a:buNone/>
            </a:pPr>
            <a:r>
              <a:rPr b="1" lang="en-US"/>
              <a:t>Poster Recordings</a:t>
            </a:r>
            <a:endParaRPr/>
          </a:p>
          <a:p>
            <a:pPr indent="-228600" lvl="0" marL="228600" rtl="0" algn="l">
              <a:lnSpc>
                <a:spcPct val="90000"/>
              </a:lnSpc>
              <a:spcBef>
                <a:spcPts val="1600"/>
              </a:spcBef>
              <a:spcAft>
                <a:spcPts val="0"/>
              </a:spcAft>
              <a:buClr>
                <a:schemeClr val="dk1"/>
              </a:buClr>
              <a:buSzPts val="2800"/>
              <a:buChar char="•"/>
            </a:pPr>
            <a:r>
              <a:rPr lang="en-US"/>
              <a:t>Include </a:t>
            </a:r>
            <a:r>
              <a:rPr b="1" lang="en-US"/>
              <a:t>subtitles and/or closed captions </a:t>
            </a:r>
            <a:r>
              <a:rPr lang="en-US"/>
              <a:t>for your recording.</a:t>
            </a:r>
            <a:endParaRPr/>
          </a:p>
          <a:p>
            <a:pPr indent="-228600" lvl="1" marL="685800" rtl="0" algn="l">
              <a:lnSpc>
                <a:spcPct val="90000"/>
              </a:lnSpc>
              <a:spcBef>
                <a:spcPts val="1100"/>
              </a:spcBef>
              <a:spcAft>
                <a:spcPts val="0"/>
              </a:spcAft>
              <a:buClr>
                <a:schemeClr val="dk1"/>
              </a:buClr>
              <a:buSzPts val="2400"/>
              <a:buChar char="•"/>
            </a:pPr>
            <a:r>
              <a:rPr lang="en-US" u="sng">
                <a:solidFill>
                  <a:schemeClr val="hlink"/>
                </a:solidFill>
                <a:hlinkClick r:id="rId3"/>
              </a:rPr>
              <a:t>Add closed captions or subtitles to media in PowerPoint</a:t>
            </a:r>
            <a:endParaRPr/>
          </a:p>
          <a:p>
            <a:pPr indent="-228600" lvl="0" marL="228600" rtl="0" algn="l">
              <a:lnSpc>
                <a:spcPct val="90000"/>
              </a:lnSpc>
              <a:spcBef>
                <a:spcPts val="1600"/>
              </a:spcBef>
              <a:spcAft>
                <a:spcPts val="0"/>
              </a:spcAft>
              <a:buClr>
                <a:schemeClr val="dk1"/>
              </a:buClr>
              <a:buSzPts val="2800"/>
              <a:buChar char="•"/>
            </a:pPr>
            <a:r>
              <a:rPr lang="en-US"/>
              <a:t>Include </a:t>
            </a:r>
            <a:r>
              <a:rPr b="1" lang="en-US"/>
              <a:t>descriptions of images or visuals </a:t>
            </a:r>
            <a:r>
              <a:rPr lang="en-US"/>
              <a:t>(audio-narrated descriptions of the significant information related to all images or data, similar to the alternative text for images/visuals).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txBox="1"/>
          <p:nvPr>
            <p:ph type="title"/>
          </p:nvPr>
        </p:nvSpPr>
        <p:spPr>
          <a:xfrm>
            <a:off x="838200" y="865101"/>
            <a:ext cx="10515600" cy="10917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b="1" lang="en-US" cap="none">
                <a:solidFill>
                  <a:srgbClr val="C00000"/>
                </a:solidFill>
                <a:latin typeface="Calibri"/>
                <a:ea typeface="Calibri"/>
                <a:cs typeface="Calibri"/>
                <a:sym typeface="Calibri"/>
              </a:rPr>
              <a:t>ACCESSIBILITY: SPEAKER ETIQUETTE</a:t>
            </a:r>
            <a:endParaRPr/>
          </a:p>
        </p:txBody>
      </p:sp>
      <p:sp>
        <p:nvSpPr>
          <p:cNvPr id="191" name="Google Shape;191;p26"/>
          <p:cNvSpPr txBox="1"/>
          <p:nvPr>
            <p:ph idx="1" type="body"/>
          </p:nvPr>
        </p:nvSpPr>
        <p:spPr>
          <a:xfrm>
            <a:off x="865631" y="1789077"/>
            <a:ext cx="11173969" cy="507417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In addition to ensuring your digital poster is accessible, please follow these speaker etiquette guidelines to ensure that when you present your poster at the conference, it is accessible to all. </a:t>
            </a:r>
            <a:endParaRPr/>
          </a:p>
          <a:p>
            <a:pPr indent="0" lvl="0" marL="0" rtl="0" algn="l">
              <a:lnSpc>
                <a:spcPct val="90000"/>
              </a:lnSpc>
              <a:spcBef>
                <a:spcPts val="1600"/>
              </a:spcBef>
              <a:spcAft>
                <a:spcPts val="0"/>
              </a:spcAft>
              <a:buClr>
                <a:schemeClr val="dk1"/>
              </a:buClr>
              <a:buSzPts val="2800"/>
              <a:buNone/>
            </a:pPr>
            <a:r>
              <a:rPr b="1" i="1" lang="en-US" u="sng"/>
              <a:t>Speaker Etiquette</a:t>
            </a:r>
            <a:endParaRPr/>
          </a:p>
          <a:p>
            <a:pPr indent="-228600" lvl="0" marL="228600" rtl="0" algn="l">
              <a:lnSpc>
                <a:spcPct val="90000"/>
              </a:lnSpc>
              <a:spcBef>
                <a:spcPts val="1600"/>
              </a:spcBef>
              <a:spcAft>
                <a:spcPts val="0"/>
              </a:spcAft>
              <a:buClr>
                <a:schemeClr val="dk1"/>
              </a:buClr>
              <a:buSzPts val="2800"/>
              <a:buChar char="•"/>
            </a:pPr>
            <a:r>
              <a:rPr lang="en-US"/>
              <a:t>Maximize the visibility of the screen (e.g., ensure the poster is maximizing the display, ensure the presenter does not block the content displayed on the screen).</a:t>
            </a:r>
            <a:endParaRPr/>
          </a:p>
          <a:p>
            <a:pPr indent="-228600" lvl="0" marL="228600" rtl="0" algn="l">
              <a:lnSpc>
                <a:spcPct val="90000"/>
              </a:lnSpc>
              <a:spcBef>
                <a:spcPts val="1600"/>
              </a:spcBef>
              <a:spcAft>
                <a:spcPts val="0"/>
              </a:spcAft>
              <a:buClr>
                <a:schemeClr val="dk1"/>
              </a:buClr>
              <a:buSzPts val="2800"/>
              <a:buChar char="•"/>
            </a:pPr>
            <a:r>
              <a:rPr lang="en-US"/>
              <a:t>During discussion, describe all images and data sources on your poster.</a:t>
            </a:r>
            <a:endParaRPr/>
          </a:p>
          <a:p>
            <a:pPr indent="-228600" lvl="0" marL="228600" rtl="0" algn="l">
              <a:lnSpc>
                <a:spcPct val="90000"/>
              </a:lnSpc>
              <a:spcBef>
                <a:spcPts val="1600"/>
              </a:spcBef>
              <a:spcAft>
                <a:spcPts val="0"/>
              </a:spcAft>
              <a:buClr>
                <a:schemeClr val="dk1"/>
              </a:buClr>
              <a:buSzPts val="2800"/>
              <a:buChar char="•"/>
            </a:pPr>
            <a:r>
              <a:rPr lang="en-US"/>
              <a:t>When answering questions in a group setting, consider repeating/paraphrasing the question before responding with an answer.</a:t>
            </a:r>
            <a:endParaRPr/>
          </a:p>
          <a:p>
            <a:pPr indent="0" lvl="0" marL="0" rtl="0" algn="l">
              <a:lnSpc>
                <a:spcPct val="90000"/>
              </a:lnSpc>
              <a:spcBef>
                <a:spcPts val="1600"/>
              </a:spcBef>
              <a:spcAft>
                <a:spcPts val="0"/>
              </a:spcAft>
              <a:buClr>
                <a:schemeClr val="dk1"/>
              </a:buClr>
              <a:buSzPts val="2800"/>
              <a:buNone/>
            </a:pPr>
            <a:r>
              <a:t/>
            </a:r>
            <a:endParaRPr/>
          </a:p>
          <a:p>
            <a:pPr indent="0" lvl="0" marL="0" rtl="0" algn="l">
              <a:lnSpc>
                <a:spcPct val="90000"/>
              </a:lnSpc>
              <a:spcBef>
                <a:spcPts val="1600"/>
              </a:spcBef>
              <a:spcAft>
                <a:spcPts val="0"/>
              </a:spcAft>
              <a:buClr>
                <a:schemeClr val="dk1"/>
              </a:buClr>
              <a:buSzPts val="28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7"/>
          <p:cNvSpPr txBox="1"/>
          <p:nvPr>
            <p:ph type="title"/>
          </p:nvPr>
        </p:nvSpPr>
        <p:spPr>
          <a:xfrm>
            <a:off x="838200" y="865101"/>
            <a:ext cx="10515600" cy="10917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b="1" lang="en-US" cap="none">
                <a:solidFill>
                  <a:srgbClr val="C00000"/>
                </a:solidFill>
                <a:latin typeface="Calibri"/>
                <a:ea typeface="Calibri"/>
                <a:cs typeface="Calibri"/>
                <a:sym typeface="Calibri"/>
              </a:rPr>
              <a:t>ACCESSIBILITY</a:t>
            </a:r>
            <a:r>
              <a:rPr lang="en-US" cap="none">
                <a:solidFill>
                  <a:srgbClr val="C00000"/>
                </a:solidFill>
                <a:latin typeface="Calibri"/>
                <a:ea typeface="Calibri"/>
                <a:cs typeface="Calibri"/>
                <a:sym typeface="Calibri"/>
              </a:rPr>
              <a:t> RESOURCES:</a:t>
            </a:r>
            <a:endParaRPr b="1" cap="none">
              <a:solidFill>
                <a:srgbClr val="C00000"/>
              </a:solidFill>
              <a:latin typeface="Calibri"/>
              <a:ea typeface="Calibri"/>
              <a:cs typeface="Calibri"/>
              <a:sym typeface="Calibri"/>
            </a:endParaRPr>
          </a:p>
        </p:txBody>
      </p:sp>
      <p:sp>
        <p:nvSpPr>
          <p:cNvPr id="198" name="Google Shape;198;p27"/>
          <p:cNvSpPr txBox="1"/>
          <p:nvPr>
            <p:ph idx="1" type="body"/>
          </p:nvPr>
        </p:nvSpPr>
        <p:spPr>
          <a:xfrm>
            <a:off x="263951" y="1956817"/>
            <a:ext cx="11689237" cy="469798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If you need additional resources, consider the following: </a:t>
            </a:r>
            <a:endParaRPr/>
          </a:p>
          <a:p>
            <a:pPr indent="0" lvl="0" marL="0" rtl="0" algn="l">
              <a:lnSpc>
                <a:spcPct val="90000"/>
              </a:lnSpc>
              <a:spcBef>
                <a:spcPts val="1600"/>
              </a:spcBef>
              <a:spcAft>
                <a:spcPts val="0"/>
              </a:spcAft>
              <a:buClr>
                <a:schemeClr val="dk1"/>
              </a:buClr>
              <a:buSzPts val="2800"/>
              <a:buNone/>
            </a:pPr>
            <a:r>
              <a:rPr b="1" lang="en-US"/>
              <a:t>Guidelines:</a:t>
            </a:r>
            <a:r>
              <a:rPr lang="en-US" sz="2200"/>
              <a:t> </a:t>
            </a:r>
            <a:endParaRPr/>
          </a:p>
          <a:p>
            <a:pPr indent="-228600" lvl="2" marL="1143000" rtl="0" algn="l">
              <a:lnSpc>
                <a:spcPct val="90000"/>
              </a:lnSpc>
              <a:spcBef>
                <a:spcPts val="1100"/>
              </a:spcBef>
              <a:spcAft>
                <a:spcPts val="0"/>
              </a:spcAft>
              <a:buClr>
                <a:schemeClr val="dk1"/>
              </a:buClr>
              <a:buSzPts val="1800"/>
              <a:buChar char="•"/>
            </a:pPr>
            <a:r>
              <a:rPr lang="en-US" sz="1800" u="sng">
                <a:solidFill>
                  <a:schemeClr val="hlink"/>
                </a:solidFill>
                <a:hlinkClick r:id="rId3"/>
              </a:rPr>
              <a:t>Toolkit to Design More Accessible Scientific Meetings and Conferences (JHU Disability Health Research Center and INOVA)</a:t>
            </a:r>
            <a:endParaRPr sz="1800"/>
          </a:p>
          <a:p>
            <a:pPr indent="-228600" lvl="2" marL="1143000" rtl="0" algn="l">
              <a:lnSpc>
                <a:spcPct val="90000"/>
              </a:lnSpc>
              <a:spcBef>
                <a:spcPts val="1100"/>
              </a:spcBef>
              <a:spcAft>
                <a:spcPts val="0"/>
              </a:spcAft>
              <a:buClr>
                <a:schemeClr val="dk1"/>
              </a:buClr>
              <a:buSzPts val="1800"/>
              <a:buChar char="•"/>
            </a:pPr>
            <a:r>
              <a:rPr lang="en-US" sz="1800" u="sng">
                <a:solidFill>
                  <a:schemeClr val="hlink"/>
                </a:solidFill>
                <a:hlinkClick r:id="rId4"/>
              </a:rPr>
              <a:t>Microsoft: Make your PowerPoint presentations accessible</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8"/>
          <p:cNvSpPr txBox="1"/>
          <p:nvPr>
            <p:ph type="ctrTitle"/>
          </p:nvPr>
        </p:nvSpPr>
        <p:spPr>
          <a:xfrm>
            <a:off x="21603" y="-1752601"/>
            <a:ext cx="12192000" cy="99536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E1126"/>
              </a:buClr>
              <a:buSzPts val="6000"/>
              <a:buFont typeface="Calibri"/>
              <a:buNone/>
            </a:pPr>
            <a:r>
              <a:rPr lang="en-US"/>
              <a:t>Visual of ACRM’s Groups and Logos</a:t>
            </a:r>
            <a:endParaRPr/>
          </a:p>
        </p:txBody>
      </p:sp>
      <p:pic>
        <p:nvPicPr>
          <p:cNvPr descr="Graphic of all ACRM Interdisciplinary Special Interest Group and Networking Group icons." id="205" name="Google Shape;205;p28"/>
          <p:cNvPicPr preferRelativeResize="0"/>
          <p:nvPr/>
        </p:nvPicPr>
        <p:blipFill rotWithShape="1">
          <a:blip r:embed="rId3">
            <a:alphaModFix/>
          </a:blip>
          <a:srcRect b="0" l="0" r="0" t="0"/>
          <a:stretch/>
        </p:blipFill>
        <p:spPr>
          <a:xfrm>
            <a:off x="0" y="0"/>
            <a:ext cx="12213603"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9"/>
          <p:cNvSpPr txBox="1"/>
          <p:nvPr>
            <p:ph type="title"/>
          </p:nvPr>
        </p:nvSpPr>
        <p:spPr>
          <a:xfrm>
            <a:off x="838200" y="-1690341"/>
            <a:ext cx="10515600" cy="95522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E1126"/>
              </a:buClr>
              <a:buSzPts val="4400"/>
              <a:buFont typeface="Calibri"/>
              <a:buNone/>
            </a:pPr>
            <a:r>
              <a:rPr lang="en-US"/>
              <a:t>ACRM Logo and website address</a:t>
            </a:r>
            <a:endParaRPr/>
          </a:p>
        </p:txBody>
      </p:sp>
      <p:pic>
        <p:nvPicPr>
          <p:cNvPr id="212" name="Google Shape;212;p2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ACRM logo banner&#10;&#10;American Congress of Rehabilitation Medicine&#10;Improving lives thorugh interdisiplinary rehabilitation research." id="213" name="Google Shape;213;p29"/>
          <p:cNvPicPr preferRelativeResize="0"/>
          <p:nvPr/>
        </p:nvPicPr>
        <p:blipFill rotWithShape="1">
          <a:blip r:embed="rId4">
            <a:alphaModFix/>
          </a:blip>
          <a:srcRect b="0" l="0" r="0" t="0"/>
          <a:stretch/>
        </p:blipFill>
        <p:spPr>
          <a:xfrm>
            <a:off x="2540000" y="2895600"/>
            <a:ext cx="7112000" cy="1066800"/>
          </a:xfrm>
          <a:prstGeom prst="rect">
            <a:avLst/>
          </a:prstGeom>
          <a:noFill/>
          <a:ln>
            <a:noFill/>
          </a:ln>
        </p:spPr>
      </p:pic>
      <p:sp>
        <p:nvSpPr>
          <p:cNvPr id="214" name="Google Shape;214;p29"/>
          <p:cNvSpPr txBox="1"/>
          <p:nvPr/>
        </p:nvSpPr>
        <p:spPr>
          <a:xfrm>
            <a:off x="2360676" y="5175129"/>
            <a:ext cx="747064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F2A39C"/>
                </a:solidFill>
                <a:latin typeface="Calibri"/>
                <a:ea typeface="Calibri"/>
                <a:cs typeface="Calibri"/>
                <a:sym typeface="Calibri"/>
              </a:rPr>
              <a:t>ACRM.org</a:t>
            </a:r>
            <a:endParaRPr b="1" sz="4000">
              <a:solidFill>
                <a:srgbClr val="F2A39C"/>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