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Microsoft 365. (2023). Make your PowerPoint presentations accessible to people with disabilities. https://support.microsoft.com/en-us/office/make-your-powerpoint-presentations-accessible-to-people-with-disabilities-6f7772b2-2f33-4bd2-8ca7-dae3b2b3ef25#bkmk_winvideo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Microsoft 365. (2023). Title a slide. https://support.microsoft.com/en-us/office/title-a-slide-c5286802-495a-4b47-a8ae-212fb8a7dc74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Microsoft 365. (2023). Make slides easier to read by using the Reading Order pane. https://support.microsoft.com/en-us/office/make-slides-easier-to-read-by-using-the-reading-order-pane-863b5c1c-4f19-45ec-96e6-93a6457f5e1c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Microsoft 365. (2023). Make your PowerPoint presentations accessible to people with disabilities. https://support.microsoft.com/en-us/office/make-your-powerpoint-presentations-accessible-to-people-with-disabilities-6f7772b2-2f33-4bd2-8ca7-dae3b2b3ef25#bkmk_winvideo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Microsoft 365. (2023). Make your PowerPoint presentations accessible to people with disabilities. https://support.microsoft.com/en-us/office/make-your-powerpoint-presentations-accessible-to-people-with-disabilities-6f7772b2-2f33-4bd2-8ca7-dae3b2b3ef25#bkmk_winvideo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Microsoft 365. (2023). Add alternative text to a shape, picture, chart, SmartArt graphic, or other object. https://support.microsoft.com/en-us/office/add-alternative-text-to-a-shape-picture-chart-smartart-graphic-or-other-object-44989b2a-903c-4d9a-b742-6a75b451c669#PickTab=Windows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Microsoft 365 (2023). Everything you need to know to write effective alt text. https://support.microsoft.com/en-us/office/everything-you-need-to-know-to-write-effective-alt-text-df98f884-ca3d-456c-807b-1a1fa82f5dc2</a:t>
            </a:r>
            <a:endParaRPr/>
          </a:p>
        </p:txBody>
      </p:sp>
      <p:sp>
        <p:nvSpPr>
          <p:cNvPr id="215" name="Google Shape;21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Microsoft 365. (2023). Add closed captions or subtitles to media in PowerPoint. https://support.microsoft.com/en-us/office/add-closed-captions-or-subtitles-to-media-in-powerpoint-df091537-fb22-4507-898f-2358ddc0df18#OfficeVersion=Newer_versions</a:t>
            </a:r>
            <a:endParaRPr/>
          </a:p>
        </p:txBody>
      </p:sp>
      <p:sp>
        <p:nvSpPr>
          <p:cNvPr id="222" name="Google Shape;22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 Hopkins Disability Health Research Center and International Network of Researchers with Vision Impairments and Their Allies (ANOVA). (2023). Toolkit to Design More Accessible Scientific Meetings and Conferences. https://disabilityhealth.jhu.edu/wp-content/uploads/2023/03/JHU_Conference_Accessibiity_Toolkit_Accessible_FINAL.pdf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Visual of ACRM’s groups and logos.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Text: Research to Practice Faster Through Interdisciplinary Community</a:t>
            </a:r>
            <a:endParaRPr/>
          </a:p>
        </p:txBody>
      </p:sp>
      <p:sp>
        <p:nvSpPr>
          <p:cNvPr id="272" name="Google Shape;272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ACRM Logo and website address</a:t>
            </a:r>
            <a:endParaRPr/>
          </a:p>
        </p:txBody>
      </p:sp>
      <p:sp>
        <p:nvSpPr>
          <p:cNvPr id="279" name="Google Shape;279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accessory, umbrella, drawing&#10;&#10;Description automatically generated"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>
            <p:ph type="ctrTitle"/>
          </p:nvPr>
        </p:nvSpPr>
        <p:spPr>
          <a:xfrm>
            <a:off x="0" y="1122363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6000"/>
              <a:buFont typeface="Calibri"/>
              <a:buNone/>
              <a:defRPr sz="6000"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838200" y="870403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 b="1">
                <a:solidFill>
                  <a:srgbClr val="CE11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870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umbrella, drawing&#10;&#10;Description automatically generated" id="34" name="Google Shape;3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accessory, umbrella, drawing&#10;&#10;Description automatically generated" id="36" name="Google Shape;3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6"/>
          <p:cNvSpPr txBox="1"/>
          <p:nvPr>
            <p:ph type="ctrTitle"/>
          </p:nvPr>
        </p:nvSpPr>
        <p:spPr>
          <a:xfrm>
            <a:off x="0" y="1177227"/>
            <a:ext cx="12192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6000"/>
              <a:buFont typeface="Calibri"/>
              <a:buNone/>
              <a:defRPr sz="6000"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subTitle"/>
          </p:nvPr>
        </p:nvSpPr>
        <p:spPr>
          <a:xfrm>
            <a:off x="1524000" y="365690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8200" y="870403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 b="1">
                <a:solidFill>
                  <a:srgbClr val="CE11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870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870403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 b="1">
                <a:solidFill>
                  <a:srgbClr val="CE11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838200" y="1825625"/>
            <a:ext cx="10515600" cy="4025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4956048" y="6356350"/>
            <a:ext cx="10515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6007608" y="6356350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5" name="Google Shape;55;p8"/>
          <p:cNvPicPr preferRelativeResize="0"/>
          <p:nvPr/>
        </p:nvPicPr>
        <p:blipFill rotWithShape="1">
          <a:blip r:embed="rId2">
            <a:alphaModFix/>
          </a:blip>
          <a:srcRect b="53787" l="0" r="0" t="0"/>
          <a:stretch/>
        </p:blipFill>
        <p:spPr>
          <a:xfrm>
            <a:off x="0" y="-14067"/>
            <a:ext cx="12192000" cy="21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987597"/>
            <a:ext cx="12192000" cy="870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6000"/>
              <a:buFont typeface="Calibri"/>
              <a:buNone/>
              <a:defRPr sz="6000"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3" name="Google Shape;6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870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1" name="Google Shape;7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14068"/>
            <a:ext cx="12192000" cy="470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14068"/>
            <a:ext cx="12192000" cy="470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type="title"/>
          </p:nvPr>
        </p:nvSpPr>
        <p:spPr>
          <a:xfrm>
            <a:off x="838200" y="8704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7" name="Google Shape;8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14068"/>
            <a:ext cx="12192000" cy="470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13"/>
          <p:cNvSpPr txBox="1"/>
          <p:nvPr>
            <p:ph type="title"/>
          </p:nvPr>
        </p:nvSpPr>
        <p:spPr>
          <a:xfrm>
            <a:off x="838200" y="799783"/>
            <a:ext cx="10515600" cy="4924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drawing&#10;&#10;Description automatically generated" id="93" name="Google Shape;9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7" name="Google Shape;9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>
                <a:solidFill>
                  <a:srgbClr val="CE11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E11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speakers@acrm.org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isabilityhealth.jhu.edu/wp-content/uploads/2023/03/JHU_Conference_Accessibiity_Toolkit_Accessible_FINAL.pdf" TargetMode="External"/><Relationship Id="rId4" Type="http://schemas.openxmlformats.org/officeDocument/2006/relationships/hyperlink" Target="https://support.microsoft.com/en-us/office/make-your-powerpoint-presentations-accessible-to-people-with-disabilities-6f7772b2-2f33-4bd2-8ca7-dae3b2b3ef25#bkmk_winvideo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upport.microsoft.com/en-us/office/title-a-slide-c5286802-495a-4b47-a8ae-212fb8a7dc74" TargetMode="External"/><Relationship Id="rId4" Type="http://schemas.openxmlformats.org/officeDocument/2006/relationships/hyperlink" Target="https://support.microsoft.com/en-us/office/make-slides-easier-to-read-by-using-the-reading-order-pane-863b5c1c-4f19-45ec-96e6-93a6457f5e1c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support.microsoft.com/en-us/office/add-alternative-text-to-a-shape-picture-chart-smartart-graphic-or-other-object-44989b2a-903c-4d9a-b742-6a75b451c669#PickTab=Windows" TargetMode="External"/><Relationship Id="rId4" Type="http://schemas.openxmlformats.org/officeDocument/2006/relationships/hyperlink" Target="https://support.microsoft.com/en-us/office/everything-you-need-to-know-to-write-effective-alt-text-df98f884-ca3d-456c-807b-1a1fa82f5dc2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support.microsoft.com/en-us/office/add-closed-captions-or-subtitles-to-media-in-powerpoint-df091537-fb22-4507-898f-2358ddc0df18#OfficeVersion=Newer_version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g"/><Relationship Id="rId4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jpg"/><Relationship Id="rId4" Type="http://schemas.openxmlformats.org/officeDocument/2006/relationships/image" Target="../media/image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ctrTitle"/>
          </p:nvPr>
        </p:nvSpPr>
        <p:spPr>
          <a:xfrm>
            <a:off x="0" y="3692621"/>
            <a:ext cx="12192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</a:pPr>
            <a:r>
              <a:rPr b="1" lang="en-US" sz="4400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ACRM TEMPLATE: CME/CE COMPLIANCE SLIDES</a:t>
            </a:r>
            <a:endParaRPr/>
          </a:p>
        </p:txBody>
      </p:sp>
      <p:sp>
        <p:nvSpPr>
          <p:cNvPr id="125" name="Google Shape;125;p18"/>
          <p:cNvSpPr txBox="1"/>
          <p:nvPr>
            <p:ph idx="1" type="subTitle"/>
          </p:nvPr>
        </p:nvSpPr>
        <p:spPr>
          <a:xfrm>
            <a:off x="-2" y="4417327"/>
            <a:ext cx="12191999" cy="3259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en-US" sz="2000">
                <a:solidFill>
                  <a:srgbClr val="7F7F7F"/>
                </a:solidFill>
              </a:rPr>
              <a:t>You must use these templates, incorporating your information into these slides.</a:t>
            </a:r>
            <a:endParaRPr/>
          </a:p>
        </p:txBody>
      </p:sp>
      <p:cxnSp>
        <p:nvCxnSpPr>
          <p:cNvPr id="126" name="Google Shape;126;p18"/>
          <p:cNvCxnSpPr/>
          <p:nvPr/>
        </p:nvCxnSpPr>
        <p:spPr>
          <a:xfrm>
            <a:off x="2212969" y="3485535"/>
            <a:ext cx="7766056" cy="0"/>
          </a:xfrm>
          <a:prstGeom prst="straightConnector1">
            <a:avLst/>
          </a:prstGeom>
          <a:noFill/>
          <a:ln cap="flat" cmpd="sng" w="9525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Text&#10;&#10;Description automatically generated" id="127" name="Google Shape;12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7419" y="2313939"/>
            <a:ext cx="5886951" cy="840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CME/CE COMPLIANCE SLIDES</a:t>
            </a:r>
            <a:endParaRPr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865631" y="1789077"/>
            <a:ext cx="10651761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If you will be using Power Point slides for your presentation, please insert the slides shown below.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If you will not use slides for your presentation, you must still use the introduction slides and verbally convey the information to participants before you begin.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Title slide with Author(s)/Presenter(s) name and affiliation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Disclosures of Conflict of Interest: Chose the relevant disclosure template and complete with speaker(s) names.  Delete the templates slides you are not using.  Delete the yellow highlights on the slide you are using.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Learning objectives (after disclosure slide)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How to earn CME/CEU credit (should be placed at the end of the slide deck)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These slides must be included in your presentation.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ctrTitle"/>
          </p:nvPr>
        </p:nvSpPr>
        <p:spPr>
          <a:xfrm>
            <a:off x="0" y="1883601"/>
            <a:ext cx="12192000" cy="1736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6000"/>
              <a:buFont typeface="Calibri"/>
              <a:buNone/>
            </a:pPr>
            <a:r>
              <a:rPr lang="en-US">
                <a:solidFill>
                  <a:srgbClr val="CE1126"/>
                </a:solidFill>
              </a:rPr>
              <a:t>Activity Title Insert Here</a:t>
            </a:r>
            <a:endParaRPr/>
          </a:p>
        </p:txBody>
      </p:sp>
      <p:sp>
        <p:nvSpPr>
          <p:cNvPr id="139" name="Google Shape;139;p20"/>
          <p:cNvSpPr txBox="1"/>
          <p:nvPr>
            <p:ph idx="1" type="subTitle"/>
          </p:nvPr>
        </p:nvSpPr>
        <p:spPr>
          <a:xfrm>
            <a:off x="0" y="3602038"/>
            <a:ext cx="12192000" cy="1235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US" sz="4000"/>
              <a:t>Presenter Name, Credentials (e.g. Mary Smith, MD)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/>
              <a:t>Presenter’s title, Affiliation (e.g. Associate Professor, USA Health Center, USA)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238647" y="870403"/>
            <a:ext cx="3727872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>
                <a:solidFill>
                  <a:srgbClr val="CE1126"/>
                </a:solidFill>
              </a:rPr>
              <a:t>DISCLOSURES</a:t>
            </a:r>
            <a:endParaRPr/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238647" y="1923894"/>
            <a:ext cx="11367807" cy="4067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IF </a:t>
            </a:r>
            <a:r>
              <a:rPr b="1" lang="en-US" sz="1800" u="sng">
                <a:highlight>
                  <a:srgbClr val="FFFF00"/>
                </a:highlight>
              </a:rPr>
              <a:t>NO</a:t>
            </a:r>
            <a:r>
              <a:rPr b="1" lang="en-US" sz="1800">
                <a:highlight>
                  <a:srgbClr val="FFFF00"/>
                </a:highlight>
              </a:rPr>
              <a:t> FINANCIAL CONFLICT EXISTS: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[Name(s)], faculty for this educational event, [has/have] no relevant financial relationship(s) with ineligible companies to disclose.</a:t>
            </a:r>
            <a:endParaRPr i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IF NO NON-FINANCIAL CONFLICT EXISTS: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[Name(s)], faculty for this educational event [has/have] no non-financial conflicts of interest relevant to this activity.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1" sz="1800">
              <a:highlight>
                <a:srgbClr val="FFFF00"/>
              </a:highlight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38754"/>
            <a:ext cx="12192000" cy="219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title"/>
          </p:nvPr>
        </p:nvSpPr>
        <p:spPr>
          <a:xfrm>
            <a:off x="238647" y="870403"/>
            <a:ext cx="3727872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>
                <a:solidFill>
                  <a:srgbClr val="CE1126"/>
                </a:solidFill>
              </a:rPr>
              <a:t>DISCLOSURES</a:t>
            </a:r>
            <a:endParaRPr/>
          </a:p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297180" y="1676399"/>
            <a:ext cx="11597640" cy="4667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IF FINANCIAL CONFLICT(S) EXIST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DESCRIBE EACH CONFLICT - EACH CONFLICTED PRESENTER NEEDS AN INDIVIDUAL STATEMENT</a:t>
            </a:r>
            <a:endParaRPr b="1" i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EX: John Doe, MD, 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faculty for this educational event, is on the speakers’ bureau for M&amp;N Pharmaceuticals, and is a consultant for SR Device, Inc.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IF A NON-FINANCIAL CONFLICT(S) EXIST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DESCRIBE EACH CONFLICT - EACH CONFLICTED PRESENTER NEEDS AN INDIVIDUAL STATEMENT</a:t>
            </a:r>
            <a:endParaRPr b="1" i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EX</a:t>
            </a:r>
            <a:r>
              <a:rPr i="1" lang="en-US" sz="1800"/>
              <a:t>: </a:t>
            </a:r>
            <a:r>
              <a:rPr lang="en-US" sz="1800"/>
              <a:t>Jane Doe, PT has disclosed the following non-financial conflicts of interest - Employed by Real Hospital and receives a salary; Sits on the board of the AHA.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1" sz="180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b="1" lang="en-US" sz="180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If you are using this slide, you must include this statement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i="1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of the relevant financial relationships listed for these individuals have been mitigated.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38754"/>
            <a:ext cx="12192000" cy="219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238647" y="870403"/>
            <a:ext cx="3727872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>
                <a:solidFill>
                  <a:srgbClr val="CE1126"/>
                </a:solidFill>
              </a:rPr>
              <a:t>DISCLOSURES</a:t>
            </a:r>
            <a:endParaRPr/>
          </a:p>
        </p:txBody>
      </p:sp>
      <p:sp>
        <p:nvSpPr>
          <p:cNvPr id="160" name="Google Shape;160;p23"/>
          <p:cNvSpPr txBox="1"/>
          <p:nvPr>
            <p:ph idx="1" type="body"/>
          </p:nvPr>
        </p:nvSpPr>
        <p:spPr>
          <a:xfrm>
            <a:off x="297180" y="1676399"/>
            <a:ext cx="11597640" cy="4667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IF A MIX OF NO FINANCIAL CONFLICT(S) AND FINANCIAL CONFLICTS EXIST</a:t>
            </a:r>
            <a:endParaRPr b="1" i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>
                <a:highlight>
                  <a:srgbClr val="FFFF00"/>
                </a:highlight>
              </a:rPr>
              <a:t>EXAMPLE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Judy White, MD; Leslie Black, PhD; and Joe Green, MPH faculty for this educational event, have no relevant financial relationship(s) with ineligible companies to disclose.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John Doe, MD, 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faculty for this educational event, is on the speakers’ bureau for M&amp;N Pharmaceuticals, and is a consultant for SR Device, Inc.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t/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 sz="1800">
                <a:highlight>
                  <a:srgbClr val="FFFF00"/>
                </a:highlight>
              </a:rPr>
              <a:t>IF A MIX OF NO NON-FINANCIAL CONFLICT(S) AND NON-FINANCIAL CONFLICTS EXIST</a:t>
            </a:r>
            <a:endParaRPr b="1" i="1" sz="18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Judy White, MD; Leslie Black, PhD; and Joe Green, MPH have no non-financial conflicts of interest to disclose.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EX</a:t>
            </a:r>
            <a:r>
              <a:rPr i="1" lang="en-US" sz="1800"/>
              <a:t>: </a:t>
            </a:r>
            <a:r>
              <a:rPr lang="en-US" sz="1800"/>
              <a:t>Jane Doe, PT has disclosed the following non-financial conflicts of interest - Employed by Real Hospital and receives a salary; Sits on the board of the AHA.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1" sz="180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b="1" lang="en-US" sz="180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If you are using this slide, you must include this statement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i="1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of the relevant financial relationships listed for these individuals have been mitigated.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38754"/>
            <a:ext cx="12192000" cy="219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838200" y="1080714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>
                <a:solidFill>
                  <a:srgbClr val="CE1126"/>
                </a:solidFill>
              </a:rPr>
              <a:t>LEARNING OBJECTIVES</a:t>
            </a:r>
            <a:endParaRPr/>
          </a:p>
        </p:txBody>
      </p:sp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838200" y="215480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457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1" lang="en-US">
                <a:highlight>
                  <a:srgbClr val="FFFF00"/>
                </a:highlight>
              </a:rPr>
              <a:t>Please use action verbs to describe what the learner will be able to do after participating in this activity</a:t>
            </a:r>
            <a:endParaRPr/>
          </a:p>
          <a:p>
            <a:pPr indent="0" lvl="0" marL="4572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4572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At the conclusion of this activity, the participant will be able to:</a:t>
            </a:r>
            <a:endParaRPr/>
          </a:p>
          <a:p>
            <a:pPr indent="-457200" lvl="0" marL="502919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/>
              <a:t>Explain….</a:t>
            </a:r>
            <a:endParaRPr/>
          </a:p>
          <a:p>
            <a:pPr indent="-457200" lvl="0" marL="502919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/>
              <a:t>Discuss…</a:t>
            </a:r>
            <a:endParaRPr/>
          </a:p>
          <a:p>
            <a:pPr indent="-457200" lvl="0" marL="502919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/>
              <a:t>Apply…</a:t>
            </a:r>
            <a:endParaRPr/>
          </a:p>
          <a:p>
            <a:pPr indent="-457200" lvl="0" marL="502919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/>
              <a:t>Compare…</a:t>
            </a:r>
            <a:endParaRPr/>
          </a:p>
          <a:p>
            <a:pPr indent="-457200" lvl="0" marL="502919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/>
              <a:t>Describe…</a:t>
            </a:r>
            <a:endParaRPr/>
          </a:p>
          <a:p>
            <a:pPr indent="0" lvl="0" marL="4572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1" lang="en-US"/>
              <a:t>(Please note: the word “understand” should not be use in learning objectives as it is too vague and not measurable.)</a:t>
            </a:r>
            <a:endParaRPr/>
          </a:p>
          <a:p>
            <a:pPr indent="0" lvl="0" marL="4572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 </a:t>
            </a:r>
            <a:endParaRPr/>
          </a:p>
          <a:p>
            <a:pPr indent="-7747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69" name="Google Shape;16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425975"/>
            <a:ext cx="12192000" cy="4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788772" y="1104591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>
                <a:solidFill>
                  <a:srgbClr val="CE1126"/>
                </a:solidFill>
              </a:rPr>
              <a:t>OBTAINING CME/CEU CREDIT</a:t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788772" y="2049364"/>
            <a:ext cx="10933835" cy="4118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Credit is only given to attendees after:     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Successful completion of the entire course/session.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Completion of the course quizzes and evaluations and final conference evaluation.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After completing all required tasks, a certificate is downloadable from the task page on the website/conference app.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The evaluation system will close 30 days after the end of the event.</a:t>
            </a:r>
            <a:endParaRPr/>
          </a:p>
        </p:txBody>
      </p:sp>
      <p:pic>
        <p:nvPicPr>
          <p:cNvPr id="176" name="Google Shape;17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425975"/>
            <a:ext cx="12192000" cy="4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title"/>
          </p:nvPr>
        </p:nvSpPr>
        <p:spPr>
          <a:xfrm>
            <a:off x="838200" y="1156745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/>
              <a:t>YOUR PRESENTATION BEGINS HERE</a:t>
            </a:r>
            <a:endParaRPr>
              <a:solidFill>
                <a:srgbClr val="CE1126"/>
              </a:solidFill>
            </a:endParaRPr>
          </a:p>
        </p:txBody>
      </p:sp>
      <p:sp>
        <p:nvSpPr>
          <p:cNvPr id="182" name="Google Shape;182;p26"/>
          <p:cNvSpPr txBox="1"/>
          <p:nvPr>
            <p:ph idx="1" type="body"/>
          </p:nvPr>
        </p:nvSpPr>
        <p:spPr>
          <a:xfrm>
            <a:off x="838200" y="2331156"/>
            <a:ext cx="10515600" cy="2701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Insert your presentation slides after slide 6.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last 4 slides of this template should be added after your presentation slides.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 sz="2800">
                <a:solidFill>
                  <a:srgbClr val="FF0000"/>
                </a:solidFill>
                <a:highlight>
                  <a:srgbClr val="FFFF00"/>
                </a:highlight>
              </a:rPr>
              <a:t>Remove this slide from final presentation </a:t>
            </a:r>
            <a:endParaRPr/>
          </a:p>
        </p:txBody>
      </p:sp>
      <p:pic>
        <p:nvPicPr>
          <p:cNvPr id="183" name="Google Shape;18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425975"/>
            <a:ext cx="12192000" cy="4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ctrTitle"/>
          </p:nvPr>
        </p:nvSpPr>
        <p:spPr>
          <a:xfrm>
            <a:off x="0" y="1600806"/>
            <a:ext cx="12192000" cy="12253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6000"/>
              <a:buFont typeface="Calibri"/>
              <a:buNone/>
            </a:pPr>
            <a:r>
              <a:rPr lang="en-US" cap="none">
                <a:solidFill>
                  <a:srgbClr val="CE1126"/>
                </a:solidFill>
              </a:rPr>
              <a:t>ACCESSIBILITY</a:t>
            </a:r>
            <a:endParaRPr/>
          </a:p>
        </p:txBody>
      </p:sp>
      <p:sp>
        <p:nvSpPr>
          <p:cNvPr id="190" name="Google Shape;190;p27"/>
          <p:cNvSpPr txBox="1"/>
          <p:nvPr>
            <p:ph idx="1" type="subTitle"/>
          </p:nvPr>
        </p:nvSpPr>
        <p:spPr>
          <a:xfrm>
            <a:off x="0" y="2417993"/>
            <a:ext cx="12192000" cy="3036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b="1" lang="en-US" sz="2200"/>
              <a:t>Accessibility</a:t>
            </a:r>
            <a:r>
              <a:rPr lang="en-US" sz="2200"/>
              <a:t> is important to ACRM and to our conference attendees.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b="1" lang="en-US" sz="2200"/>
              <a:t>Please **follow** </a:t>
            </a:r>
            <a:r>
              <a:rPr b="1" lang="en-US" sz="2200" u="sng"/>
              <a:t>best practices</a:t>
            </a:r>
            <a:r>
              <a:rPr b="1" lang="en-US" sz="2200"/>
              <a:t> described in the following section to make your presentation </a:t>
            </a:r>
            <a:br>
              <a:rPr b="1" lang="en-US" sz="2200"/>
            </a:br>
            <a:r>
              <a:rPr b="1" lang="en-US" sz="2200"/>
              <a:t>most accessible for all.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NOTE: </a:t>
            </a:r>
            <a:r>
              <a:rPr lang="en-US" sz="2000"/>
              <a:t>The following slides addressing </a:t>
            </a:r>
            <a:r>
              <a:rPr lang="en-US" sz="2000" cap="none"/>
              <a:t>ACCESSIBILITY</a:t>
            </a:r>
            <a:r>
              <a:rPr lang="en-US" sz="2000"/>
              <a:t> are not required for CME/CEU. </a:t>
            </a:r>
            <a:br>
              <a:rPr lang="en-US" sz="2000"/>
            </a:br>
            <a:r>
              <a:rPr lang="en-US" sz="2000"/>
              <a:t>They are for reference and should be removed from your final presentation.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b="1" lang="en-US" sz="2200"/>
              <a:t>Questions: </a:t>
            </a:r>
            <a:r>
              <a:rPr lang="en-US" sz="2200"/>
              <a:t>contact</a:t>
            </a:r>
            <a:r>
              <a:rPr b="1" lang="en-US" sz="2200"/>
              <a:t> </a:t>
            </a:r>
            <a:r>
              <a:rPr lang="en-US" sz="2200" u="sng">
                <a:solidFill>
                  <a:schemeClr val="hlink"/>
                </a:solidFill>
                <a:hlinkClick r:id="rId3"/>
              </a:rPr>
              <a:t>speakers@acrm.org</a:t>
            </a:r>
            <a:r>
              <a:rPr lang="en-US" sz="2200"/>
              <a:t> </a:t>
            </a:r>
            <a:endParaRPr b="1" sz="2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TOOLS</a:t>
            </a:r>
            <a:endParaRPr/>
          </a:p>
        </p:txBody>
      </p:sp>
      <p:sp>
        <p:nvSpPr>
          <p:cNvPr id="197" name="Google Shape;197;p28"/>
          <p:cNvSpPr txBox="1"/>
          <p:nvPr>
            <p:ph idx="1" type="body"/>
          </p:nvPr>
        </p:nvSpPr>
        <p:spPr>
          <a:xfrm>
            <a:off x="263951" y="1956817"/>
            <a:ext cx="11689237" cy="4697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Many programs now include tools and services to assist in creating presentations which meet accessibility standards. Consider using the following tools as appropriate: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PowerPoint: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Microsoft has created templates that ensure accessibility criteria are met. When opening a new file, type ‘accessible templates’ in the Search for Online templates and themes and choose one of the options.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PowerPoint has an ‘Accessibility Checker’ you can run while drafting your presentation. It will inspect your presentation and provide areas to increase the accessibility of your content.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Guidelines: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Toolkit to Design More Accessible Scientific Meetings and Conferences (JHU Disability Health Research Center and INOVA)</a:t>
            </a:r>
            <a:endParaRPr sz="1800"/>
          </a:p>
          <a:p>
            <a:pPr indent="-228600" lvl="2" marL="1143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u="sng">
                <a:solidFill>
                  <a:schemeClr val="hlink"/>
                </a:solidFill>
                <a:hlinkClick r:id="rId4"/>
              </a:rPr>
              <a:t>Microsoft: Make your PowerPoint presentations accessible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OVERALL BEST PRACTICES</a:t>
            </a:r>
            <a:endParaRPr/>
          </a:p>
        </p:txBody>
      </p:sp>
      <p:sp>
        <p:nvSpPr>
          <p:cNvPr id="204" name="Google Shape;204;p29"/>
          <p:cNvSpPr txBox="1"/>
          <p:nvPr>
            <p:ph idx="1" type="body"/>
          </p:nvPr>
        </p:nvSpPr>
        <p:spPr>
          <a:xfrm>
            <a:off x="838201" y="1890141"/>
            <a:ext cx="11353799" cy="4863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Follow these overall best practices to ensure your presentation is accessible.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i="1" lang="en-US" u="sng"/>
              <a:t>Overall Presentation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Ensure </a:t>
            </a:r>
            <a:r>
              <a:rPr b="1" lang="en-US"/>
              <a:t>each slide has a unique title</a:t>
            </a:r>
            <a:r>
              <a:rPr lang="en-US"/>
              <a:t>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Why? Screen readers rely on slide titles to know which slide is which.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Instructions to title your slides</a:t>
            </a:r>
            <a:r>
              <a:rPr lang="en-US"/>
              <a:t> (including how to create hidden titles).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Provide sufficient white space. Keep slides simple and uncluttered.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Why? Allows clear differentiation of information and text. Aids in decreasing the cognitive load required to process contents on a slide, while following the presentation.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Consider providing a </a:t>
            </a:r>
            <a:r>
              <a:rPr b="1" lang="en-US"/>
              <a:t>handout</a:t>
            </a:r>
            <a:r>
              <a:rPr lang="en-US"/>
              <a:t> of detailed information to attendees onsite.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Ensure the contents of the slide will be read in the order you intend.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Note: </a:t>
            </a:r>
            <a:r>
              <a:rPr lang="en-US"/>
              <a:t>A screen reader reads content in the order the information was added to the slide, not the order on the screen. You can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modify the order by reviewing the reading order</a:t>
            </a:r>
            <a:r>
              <a:rPr lang="en-US"/>
              <a:t>.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TEXT</a:t>
            </a:r>
            <a:endParaRPr/>
          </a:p>
        </p:txBody>
      </p:sp>
      <p:sp>
        <p:nvSpPr>
          <p:cNvPr id="211" name="Google Shape;211;p30"/>
          <p:cNvSpPr txBox="1"/>
          <p:nvPr>
            <p:ph idx="1" type="body"/>
          </p:nvPr>
        </p:nvSpPr>
        <p:spPr>
          <a:xfrm>
            <a:off x="865631" y="1789077"/>
            <a:ext cx="10790341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Follow these overall best practices for text and font within your presentation.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en-US" u="sng"/>
              <a:t>Text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Ensure all text is </a:t>
            </a:r>
            <a:r>
              <a:rPr b="1" lang="en-US"/>
              <a:t>28 pt or larger</a:t>
            </a:r>
            <a:r>
              <a:rPr lang="en-US"/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an easy-to-read font (e.g., Verdana, Arial, or other Sans Serif fonts).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Do not use color alone </a:t>
            </a:r>
            <a:r>
              <a:rPr lang="en-US"/>
              <a:t>to convey information.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Ensure sufficient contrast for text and background colors (i.e., black text on a light background or white text on a dark background).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IMAGES AND DATA SOURCES </a:t>
            </a:r>
            <a:endParaRPr/>
          </a:p>
        </p:txBody>
      </p:sp>
      <p:sp>
        <p:nvSpPr>
          <p:cNvPr id="218" name="Google Shape;218;p31"/>
          <p:cNvSpPr txBox="1"/>
          <p:nvPr>
            <p:ph idx="1" type="body"/>
          </p:nvPr>
        </p:nvSpPr>
        <p:spPr>
          <a:xfrm>
            <a:off x="865631" y="1789077"/>
            <a:ext cx="10651761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Follow these overall best practices for images within your presentation.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en-US" u="sng"/>
              <a:t>Images and Data Sources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 u="sng">
                <a:solidFill>
                  <a:schemeClr val="hlink"/>
                </a:solidFill>
                <a:hlinkClick r:id="rId3"/>
              </a:rPr>
              <a:t>Include alternative text </a:t>
            </a:r>
            <a:r>
              <a:rPr lang="en-US"/>
              <a:t>for all visuals and images.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Alternative text should include all significant information related to the visual being displayed (i.e., images, infographics, graphical representations, etc.).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u="sng">
                <a:solidFill>
                  <a:schemeClr val="hlink"/>
                </a:solidFill>
                <a:hlinkClick r:id="rId4"/>
              </a:rPr>
              <a:t>Everything you need to know to write effective alt text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Ensure sufficient </a:t>
            </a:r>
            <a:r>
              <a:rPr b="1" lang="en-US"/>
              <a:t>contrast</a:t>
            </a:r>
            <a:r>
              <a:rPr lang="en-US"/>
              <a:t> for text and background colors in all visuals.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Describe</a:t>
            </a:r>
            <a:r>
              <a:rPr lang="en-US"/>
              <a:t> information and data being presented visually.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different colors, not shades of the same color, when presenting data.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VIDEOS</a:t>
            </a:r>
            <a:endParaRPr/>
          </a:p>
        </p:txBody>
      </p:sp>
      <p:sp>
        <p:nvSpPr>
          <p:cNvPr id="225" name="Google Shape;225;p32"/>
          <p:cNvSpPr txBox="1"/>
          <p:nvPr>
            <p:ph idx="1" type="body"/>
          </p:nvPr>
        </p:nvSpPr>
        <p:spPr>
          <a:xfrm>
            <a:off x="865631" y="1789077"/>
            <a:ext cx="11173969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Follow these overall best practices for videos within your presentation. (Please note: you may include links to videos, but you may not embed video files in your slides.)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en-US" u="sng"/>
              <a:t>Videos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Include </a:t>
            </a:r>
            <a:r>
              <a:rPr b="1" lang="en-US"/>
              <a:t>subtitles and/or closed captions </a:t>
            </a:r>
            <a:r>
              <a:rPr lang="en-US"/>
              <a:t>in your videos.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Add closed captions or subtitles to media in PowerPoint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Include </a:t>
            </a:r>
            <a:r>
              <a:rPr b="1" lang="en-US"/>
              <a:t>video descriptions </a:t>
            </a:r>
            <a:r>
              <a:rPr lang="en-US"/>
              <a:t>(audio-narrated descriptions of the significant information, similar to the alternative text for images/visuals).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TABLES </a:t>
            </a:r>
            <a:endParaRPr/>
          </a:p>
        </p:txBody>
      </p:sp>
      <p:sp>
        <p:nvSpPr>
          <p:cNvPr id="231" name="Google Shape;231;p33"/>
          <p:cNvSpPr txBox="1"/>
          <p:nvPr>
            <p:ph idx="1" type="body"/>
          </p:nvPr>
        </p:nvSpPr>
        <p:spPr>
          <a:xfrm>
            <a:off x="865631" y="1789077"/>
            <a:ext cx="11173969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It is best not to use tables in presentations, but if you must use a table, follow these best practices.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en-US" u="sng"/>
              <a:t>Tables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Ensure the table has clear </a:t>
            </a:r>
            <a:r>
              <a:rPr b="1" lang="en-US"/>
              <a:t>header</a:t>
            </a:r>
            <a:r>
              <a:rPr lang="en-US"/>
              <a:t> information to identify rows and columns.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</a:t>
            </a:r>
            <a:r>
              <a:rPr b="1" lang="en-US"/>
              <a:t>simple</a:t>
            </a:r>
            <a:r>
              <a:rPr lang="en-US"/>
              <a:t> tables that hold data only (do not use functionality such as merged cells, split cells, etc.).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different colors, not shades of the same color, when presenting data.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838200" y="865101"/>
            <a:ext cx="105156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SPEAKER ETIQUETTE</a:t>
            </a:r>
            <a:endParaRPr/>
          </a:p>
        </p:txBody>
      </p:sp>
      <p:sp>
        <p:nvSpPr>
          <p:cNvPr id="238" name="Google Shape;238;p34"/>
          <p:cNvSpPr txBox="1"/>
          <p:nvPr>
            <p:ph idx="1" type="body"/>
          </p:nvPr>
        </p:nvSpPr>
        <p:spPr>
          <a:xfrm>
            <a:off x="865631" y="1789077"/>
            <a:ext cx="11173969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In addition to ensuring your presentation resources are accessible, please follow these speaker etiquette guidelines to ensure the delivery and experience of your presentation are accessible to all.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en-US" u="sng"/>
              <a:t>Speaker Etiquette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Maximize the visibility of the screen (e.g., close window coverings, dim lights).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During your introduction, provide a visual description of yourself (e.g. “I am a middle-aged white female with purple rimmed glasses, curly brown hair, wearing a blue blazer.”)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As you move transition slides, state the title of your slide.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Describe all images and data sources throughout your presentation.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838200" y="865101"/>
            <a:ext cx="10820400" cy="1091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Calibri"/>
              <a:buNone/>
            </a:pPr>
            <a:r>
              <a:rPr b="1" lang="en-US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ACCESSIBILITY: ADDITIONAL SPEAKER ETIQUETTE </a:t>
            </a:r>
            <a:endParaRPr/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865631" y="1789077"/>
            <a:ext cx="11173969" cy="50741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i="1" lang="en-US" u="sng"/>
              <a:t>Speaker Etiquette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During Q&amp;A or interactive portions of your presentation, cue the audience members with non-visual prompting (i.e., clapping instead of raising hands).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During the Q&amp;A, repeat/paraphrase the question before responding with an answer.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Instead of pointing to someone with their hand raised, acknowledge them by what they are wearing and where they are in the room.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If asking for a show of hands, state how many people raised their hands.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Please do </a:t>
            </a:r>
            <a:r>
              <a:rPr lang="en-US" u="sng"/>
              <a:t>not</a:t>
            </a:r>
            <a:r>
              <a:rPr lang="en-US"/>
              <a:t> state that you are changing your practice for someone who is blind in the audience. Remember, we want a universal and accessible approach.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ckground pattern&#10;&#10;Description automatically generated" id="249" name="Google Shape;24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9721" y="2224315"/>
            <a:ext cx="3392557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world map with white text and the ACRM Logo in red at the bottom&#10;" id="256" name="Google Shape;256;p37"/>
          <p:cNvPicPr preferRelativeResize="0"/>
          <p:nvPr/>
        </p:nvPicPr>
        <p:blipFill rotWithShape="1">
          <a:blip r:embed="rId3">
            <a:alphaModFix/>
          </a:blip>
          <a:srcRect b="1" l="2371" r="8725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7"/>
          <p:cNvSpPr txBox="1"/>
          <p:nvPr>
            <p:ph type="ctrTitle"/>
          </p:nvPr>
        </p:nvSpPr>
        <p:spPr>
          <a:xfrm>
            <a:off x="-152400" y="-1265237"/>
            <a:ext cx="12192000" cy="9604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500"/>
              <a:buFont typeface="Calibri"/>
              <a:buNone/>
            </a:pPr>
            <a:r>
              <a:rPr lang="en-US" sz="4500"/>
              <a:t>ACRM Annual Conference Reach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lorful hexagons with icons&#10;&#10;Description automatically generated" id="262" name="Google Shape;262;p38"/>
          <p:cNvPicPr preferRelativeResize="0"/>
          <p:nvPr/>
        </p:nvPicPr>
        <p:blipFill rotWithShape="1">
          <a:blip r:embed="rId3">
            <a:alphaModFix/>
          </a:blip>
          <a:srcRect b="9246" l="7328" r="199" t="0"/>
          <a:stretch/>
        </p:blipFill>
        <p:spPr>
          <a:xfrm>
            <a:off x="-15336" y="395739"/>
            <a:ext cx="12207336" cy="653469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/>
          <p:nvPr/>
        </p:nvSpPr>
        <p:spPr>
          <a:xfrm>
            <a:off x="-15336" y="0"/>
            <a:ext cx="12192000" cy="140078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702014" y="284892"/>
            <a:ext cx="547505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ACRM COMMUNITY</a:t>
            </a:r>
            <a:endParaRPr/>
          </a:p>
        </p:txBody>
      </p:sp>
      <p:sp>
        <p:nvSpPr>
          <p:cNvPr id="265" name="Google Shape;265;p38"/>
          <p:cNvSpPr txBox="1"/>
          <p:nvPr/>
        </p:nvSpPr>
        <p:spPr>
          <a:xfrm>
            <a:off x="6274341" y="284891"/>
            <a:ext cx="547505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100+ GROUPS</a:t>
            </a:r>
            <a:endParaRPr/>
          </a:p>
        </p:txBody>
      </p:sp>
      <p:sp>
        <p:nvSpPr>
          <p:cNvPr id="266" name="Google Shape;266;p38"/>
          <p:cNvSpPr txBox="1"/>
          <p:nvPr/>
        </p:nvSpPr>
        <p:spPr>
          <a:xfrm>
            <a:off x="6352163" y="875489"/>
            <a:ext cx="5475051" cy="360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Interdisciplinary Special Interest Groups, Networking Groups, Task Forces</a:t>
            </a:r>
            <a:endParaRPr/>
          </a:p>
        </p:txBody>
      </p:sp>
      <p:sp>
        <p:nvSpPr>
          <p:cNvPr id="267" name="Google Shape;267;p38"/>
          <p:cNvSpPr txBox="1"/>
          <p:nvPr/>
        </p:nvSpPr>
        <p:spPr>
          <a:xfrm>
            <a:off x="8420912" y="1716107"/>
            <a:ext cx="340630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Grow with us</a:t>
            </a:r>
            <a:endParaRPr/>
          </a:p>
        </p:txBody>
      </p:sp>
      <p:sp>
        <p:nvSpPr>
          <p:cNvPr id="268" name="Google Shape;268;p38"/>
          <p:cNvSpPr txBox="1"/>
          <p:nvPr/>
        </p:nvSpPr>
        <p:spPr>
          <a:xfrm>
            <a:off x="8892702" y="2334785"/>
            <a:ext cx="340630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There’s room for you here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9"/>
          <p:cNvSpPr txBox="1"/>
          <p:nvPr>
            <p:ph type="ctrTitle"/>
          </p:nvPr>
        </p:nvSpPr>
        <p:spPr>
          <a:xfrm>
            <a:off x="21603" y="-1752601"/>
            <a:ext cx="12192000" cy="9953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6000"/>
              <a:buFont typeface="Calibri"/>
              <a:buNone/>
            </a:pPr>
            <a:r>
              <a:rPr lang="en-US"/>
              <a:t>Visual of ACRM’s Groups and Logos</a:t>
            </a:r>
            <a:endParaRPr/>
          </a:p>
        </p:txBody>
      </p:sp>
      <p:pic>
        <p:nvPicPr>
          <p:cNvPr descr="Graphic of all ACRM Interdisciplinary Special Interest Group and Networking Group icons." id="275" name="Google Shape;27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136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/>
          <p:nvPr>
            <p:ph type="title"/>
          </p:nvPr>
        </p:nvSpPr>
        <p:spPr>
          <a:xfrm>
            <a:off x="838200" y="-1690341"/>
            <a:ext cx="10515600" cy="9552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E1126"/>
              </a:buClr>
              <a:buSzPts val="4400"/>
              <a:buFont typeface="Calibri"/>
              <a:buNone/>
            </a:pPr>
            <a:r>
              <a:rPr lang="en-US"/>
              <a:t>ACRM Logo and website address</a:t>
            </a:r>
            <a:endParaRPr/>
          </a:p>
        </p:txBody>
      </p:sp>
      <p:pic>
        <p:nvPicPr>
          <p:cNvPr descr="Decorative" id="282" name="Google Shape;28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RM logo banner&#10;&#10;American Congress of Rehabilitation Medicine&#10;Improving lives thorugh interdisiplinary rehabilitation research." id="283" name="Google Shape;28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0000" y="2895600"/>
            <a:ext cx="71120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0"/>
          <p:cNvSpPr txBox="1"/>
          <p:nvPr/>
        </p:nvSpPr>
        <p:spPr>
          <a:xfrm>
            <a:off x="2360676" y="5175129"/>
            <a:ext cx="747064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F2A39C"/>
                </a:solidFill>
                <a:latin typeface="Calibri"/>
                <a:ea typeface="Calibri"/>
                <a:cs typeface="Calibri"/>
                <a:sym typeface="Calibri"/>
              </a:rPr>
              <a:t>ACRM.org</a:t>
            </a:r>
            <a:endParaRPr b="1" sz="4000">
              <a:solidFill>
                <a:srgbClr val="F2A39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CRM_FINAL2c-06.jpg" id="289" name="Google Shape;28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2482" y="1446721"/>
            <a:ext cx="4607035" cy="396455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1"/>
          <p:cNvSpPr/>
          <p:nvPr/>
        </p:nvSpPr>
        <p:spPr>
          <a:xfrm>
            <a:off x="0" y="6172200"/>
            <a:ext cx="12192000" cy="68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1"/>
          <p:cNvSpPr/>
          <p:nvPr/>
        </p:nvSpPr>
        <p:spPr>
          <a:xfrm>
            <a:off x="0" y="0"/>
            <a:ext cx="12192000" cy="9547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