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4"/>
  </p:sldMasterIdLst>
  <p:notesMasterIdLst>
    <p:notesMasterId r:id="rId20"/>
  </p:notesMasterIdLst>
  <p:sldIdLst>
    <p:sldId id="282" r:id="rId5"/>
    <p:sldId id="263" r:id="rId6"/>
    <p:sldId id="277" r:id="rId7"/>
    <p:sldId id="284" r:id="rId8"/>
    <p:sldId id="287" r:id="rId9"/>
    <p:sldId id="276" r:id="rId10"/>
    <p:sldId id="283" r:id="rId11"/>
    <p:sldId id="285" r:id="rId12"/>
    <p:sldId id="279" r:id="rId13"/>
    <p:sldId id="281" r:id="rId14"/>
    <p:sldId id="274" r:id="rId15"/>
    <p:sldId id="288" r:id="rId16"/>
    <p:sldId id="289" r:id="rId17"/>
    <p:sldId id="271" r:id="rId18"/>
    <p:sldId id="26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B9EA7B-A9B4-C8F2-5C52-A5ADDA74F3EB}" name="Mitchell, Megan" initials="MM" userId="S::MM067977@cerner.net::509806db-2835-40ac-9b21-f1e11c05fe44" providerId="AD"/>
  <p188:author id="{9011BB89-A6E8-DA38-32D0-CDD353485CD3}" name="Jen C" initials="JC" userId="990e11bf1413f922" providerId="Windows Live"/>
  <p188:author id="{7FB096BC-682E-188C-FAE1-679E15F0B0B7}" name="Jen Charat" initials="" userId="S::jcharat@origineditorial.com::ee1ade27-ee11-4fed-b81d-8d391f88e6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1126"/>
    <a:srgbClr val="F2A39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43" autoAdjust="0"/>
    <p:restoredTop sz="85053" autoAdjust="0"/>
  </p:normalViewPr>
  <p:slideViewPr>
    <p:cSldViewPr snapToGrid="0" snapToObjects="1">
      <p:cViewPr varScale="1">
        <p:scale>
          <a:sx n="98" d="100"/>
          <a:sy n="98" d="100"/>
        </p:scale>
        <p:origin x="1160" y="144"/>
      </p:cViewPr>
      <p:guideLst>
        <p:guide orient="horz" pos="2160"/>
        <p:guide pos="3840"/>
      </p:guideLst>
    </p:cSldViewPr>
  </p:slideViewPr>
  <p:outlineViewPr>
    <p:cViewPr>
      <p:scale>
        <a:sx n="33" d="100"/>
        <a:sy n="33" d="100"/>
      </p:scale>
      <p:origin x="0" y="-14510"/>
    </p:cViewPr>
  </p:outlineViewPr>
  <p:notesTextViewPr>
    <p:cViewPr>
      <p:scale>
        <a:sx n="100" d="100"/>
        <a:sy n="100" d="100"/>
      </p:scale>
      <p:origin x="0" y="0"/>
    </p:cViewPr>
  </p:notesTextViewPr>
  <p:sorterViewPr>
    <p:cViewPr>
      <p:scale>
        <a:sx n="100" d="100"/>
        <a:sy n="100" d="100"/>
      </p:scale>
      <p:origin x="0" y="-186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7T20:20:58.429"/>
    </inkml:context>
    <inkml:brush xml:id="br0">
      <inkml:brushProperty name="width" value="0.035" units="cm"/>
      <inkml:brushProperty name="height" value="0.035" units="cm"/>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7T20:21:50.778"/>
    </inkml:context>
    <inkml:brush xml:id="br0">
      <inkml:brushProperty name="width" value="0.035" units="cm"/>
      <inkml:brushProperty name="height" value="0.03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7T20:22:15.398"/>
    </inkml:context>
    <inkml:brush xml:id="br0">
      <inkml:brushProperty name="width" value="0.035" units="cm"/>
      <inkml:brushProperty name="height" value="0.03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0EC3B-1434-4AD0-8577-8683769708CB}" type="datetimeFigureOut">
              <a:rPr lang="en-US" smtClean="0"/>
              <a:t>4/18/25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6CA77-4638-471B-93EF-7BDAC8686E43}" type="slidenum">
              <a:rPr lang="en-US" smtClean="0"/>
              <a:t>‹#›</a:t>
            </a:fld>
            <a:endParaRPr lang="en-US"/>
          </a:p>
        </p:txBody>
      </p:sp>
    </p:spTree>
    <p:extLst>
      <p:ext uri="{BB962C8B-B14F-4D97-AF65-F5344CB8AC3E}">
        <p14:creationId xmlns:p14="http://schemas.microsoft.com/office/powerpoint/2010/main" val="1067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Microsoft 365. (2023). Make slides easier to read by using the Reading Order pane. https://support.microsoft.com/en-us/office/make-slides-easier-to-read-by-using-the-reading-order-pane-863b5c1c-4f19-45ec-96e6-93a6457f5e1c</a:t>
            </a:r>
          </a:p>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6</a:t>
            </a:fld>
            <a:endParaRPr lang="en-US"/>
          </a:p>
        </p:txBody>
      </p:sp>
    </p:spTree>
    <p:extLst>
      <p:ext uri="{BB962C8B-B14F-4D97-AF65-F5344CB8AC3E}">
        <p14:creationId xmlns:p14="http://schemas.microsoft.com/office/powerpoint/2010/main" val="1344384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Microsoft 365. (2023). Make slides easier to read by using the Reading Order pane. https://support.microsoft.com/en-us/office/make-slides-easier-to-read-by-using-the-reading-order-pane-863b5c1c-4f19-45ec-96e6-93a6457f5e1c</a:t>
            </a:r>
          </a:p>
        </p:txBody>
      </p:sp>
      <p:sp>
        <p:nvSpPr>
          <p:cNvPr id="4" name="Slide Number Placeholder 3"/>
          <p:cNvSpPr>
            <a:spLocks noGrp="1"/>
          </p:cNvSpPr>
          <p:nvPr>
            <p:ph type="sldNum" sz="quarter" idx="5"/>
          </p:nvPr>
        </p:nvSpPr>
        <p:spPr/>
        <p:txBody>
          <a:bodyPr/>
          <a:lstStyle/>
          <a:p>
            <a:fld id="{2FC6CA77-4638-471B-93EF-7BDAC8686E43}" type="slidenum">
              <a:rPr lang="en-US" smtClean="0"/>
              <a:t>7</a:t>
            </a:fld>
            <a:endParaRPr lang="en-US"/>
          </a:p>
        </p:txBody>
      </p:sp>
    </p:spTree>
    <p:extLst>
      <p:ext uri="{BB962C8B-B14F-4D97-AF65-F5344CB8AC3E}">
        <p14:creationId xmlns:p14="http://schemas.microsoft.com/office/powerpoint/2010/main" val="1605135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a:t>
            </a:r>
          </a:p>
          <a:p>
            <a:r>
              <a:rPr lang="en-US" dirty="0"/>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p>
          <a:p>
            <a:endParaRPr lang="en-US" dirty="0"/>
          </a:p>
          <a:p>
            <a:r>
              <a:rPr lang="en-US" dirty="0"/>
              <a:t>Microsoft 365. (2023). Add closed captions or subtitles to media in PowerPoint. https://support.microsoft.com/en-us/office/add-closed-captions-or-subtitles-to-media-in-powerpoint-df091537-fb22-4507-898f-2358ddc0df18#OfficeVersion=Newer_versions</a:t>
            </a:r>
          </a:p>
        </p:txBody>
      </p:sp>
      <p:sp>
        <p:nvSpPr>
          <p:cNvPr id="4" name="Slide Number Placeholder 3"/>
          <p:cNvSpPr>
            <a:spLocks noGrp="1"/>
          </p:cNvSpPr>
          <p:nvPr>
            <p:ph type="sldNum" sz="quarter" idx="5"/>
          </p:nvPr>
        </p:nvSpPr>
        <p:spPr/>
        <p:txBody>
          <a:bodyPr/>
          <a:lstStyle/>
          <a:p>
            <a:fld id="{2FC6CA77-4638-471B-93EF-7BDAC8686E43}" type="slidenum">
              <a:rPr lang="en-US" smtClean="0"/>
              <a:t>9</a:t>
            </a:fld>
            <a:endParaRPr lang="en-US"/>
          </a:p>
        </p:txBody>
      </p:sp>
    </p:spTree>
    <p:extLst>
      <p:ext uri="{BB962C8B-B14F-4D97-AF65-F5344CB8AC3E}">
        <p14:creationId xmlns:p14="http://schemas.microsoft.com/office/powerpoint/2010/main" val="112146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a:t>
            </a:r>
          </a:p>
          <a:p>
            <a:r>
              <a:rPr lang="en-US" dirty="0"/>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p>
          <a:p>
            <a:endParaRPr lang="en-US" dirty="0"/>
          </a:p>
          <a:p>
            <a:r>
              <a:rPr lang="en-US" dirty="0"/>
              <a:t>Microsoft 365. (2023). Make your PowerPoint presentations accessible to people with disabilities. https://support.microsoft.com/en-us/office/make-your-powerpoint-presentations-accessible-to-people-with-disabilities-6f7772b2-2f33-4bd2-8ca7-dae3b2b3ef25#bkmk_winvideo</a:t>
            </a:r>
          </a:p>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11</a:t>
            </a:fld>
            <a:endParaRPr lang="en-US"/>
          </a:p>
        </p:txBody>
      </p:sp>
    </p:spTree>
    <p:extLst>
      <p:ext uri="{BB962C8B-B14F-4D97-AF65-F5344CB8AC3E}">
        <p14:creationId xmlns:p14="http://schemas.microsoft.com/office/powerpoint/2010/main" val="2039092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a:t>
            </a:r>
            <a:r>
              <a:rPr lang="en-US" baseline="0" dirty="0"/>
              <a:t> of ACRM’s groups and logos. </a:t>
            </a:r>
          </a:p>
          <a:p>
            <a:r>
              <a:rPr lang="en-US" baseline="0" dirty="0"/>
              <a:t>Text: Research to Practice Faster Through Interdisciplinary Community</a:t>
            </a:r>
          </a:p>
        </p:txBody>
      </p:sp>
      <p:sp>
        <p:nvSpPr>
          <p:cNvPr id="4" name="Slide Number Placeholder 3"/>
          <p:cNvSpPr>
            <a:spLocks noGrp="1"/>
          </p:cNvSpPr>
          <p:nvPr>
            <p:ph type="sldNum" sz="quarter" idx="5"/>
          </p:nvPr>
        </p:nvSpPr>
        <p:spPr/>
        <p:txBody>
          <a:bodyPr/>
          <a:lstStyle/>
          <a:p>
            <a:fld id="{2FC6CA77-4638-471B-93EF-7BDAC8686E43}" type="slidenum">
              <a:rPr lang="en-US" smtClean="0"/>
              <a:t>14</a:t>
            </a:fld>
            <a:endParaRPr lang="en-US"/>
          </a:p>
        </p:txBody>
      </p:sp>
    </p:spTree>
    <p:extLst>
      <p:ext uri="{BB962C8B-B14F-4D97-AF65-F5344CB8AC3E}">
        <p14:creationId xmlns:p14="http://schemas.microsoft.com/office/powerpoint/2010/main" val="49538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ACRM</a:t>
            </a:r>
            <a:r>
              <a:rPr lang="en-US" baseline="0" dirty="0"/>
              <a:t> Logo and website address</a:t>
            </a:r>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15</a:t>
            </a:fld>
            <a:endParaRPr lang="en-US"/>
          </a:p>
        </p:txBody>
      </p:sp>
    </p:spTree>
    <p:extLst>
      <p:ext uri="{BB962C8B-B14F-4D97-AF65-F5344CB8AC3E}">
        <p14:creationId xmlns:p14="http://schemas.microsoft.com/office/powerpoint/2010/main" val="14840677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descr="A picture containing umbrella, drawing&#10;&#10;Description automatically generated">
            <a:extLst>
              <a:ext uri="{FF2B5EF4-FFF2-40B4-BE49-F238E27FC236}">
                <a16:creationId xmlns:a16="http://schemas.microsoft.com/office/drawing/2014/main" id="{91943F0F-FAEB-B24D-A860-735B0C832FD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923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picture containing accessory, umbrella, drawing&#10;&#10;Description automatically generated">
            <a:extLst>
              <a:ext uri="{FF2B5EF4-FFF2-40B4-BE49-F238E27FC236}">
                <a16:creationId xmlns:a16="http://schemas.microsoft.com/office/drawing/2014/main" id="{1481A62B-69C8-0A40-B540-C70177803D5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22363"/>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4207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9" name="Picture 8" descr="A picture containing accessory, umbrella, drawing&#10;&#10;Description automatically generated">
            <a:extLst>
              <a:ext uri="{FF2B5EF4-FFF2-40B4-BE49-F238E27FC236}">
                <a16:creationId xmlns:a16="http://schemas.microsoft.com/office/drawing/2014/main" id="{5EB6AD56-9319-904D-8CA1-9F601DDB077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77227"/>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5690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93113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9C77F260-F206-3641-8011-A873366BBBF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28879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2CAF5528-A20F-004C-ACCC-2A9FC4D897F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172001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a:xfrm>
            <a:off x="838200" y="1825625"/>
            <a:ext cx="10515600" cy="4025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56048" y="6356350"/>
            <a:ext cx="1051560" cy="365125"/>
          </a:xfrm>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a:xfrm>
            <a:off x="6007608" y="6356350"/>
            <a:ext cx="3273552" cy="365125"/>
          </a:xfrm>
        </p:spPr>
        <p:txBody>
          <a:bodyPr/>
          <a:lstStyle/>
          <a:p>
            <a:endParaRPr lang="en-US" dirty="0"/>
          </a:p>
        </p:txBody>
      </p:sp>
      <p:sp>
        <p:nvSpPr>
          <p:cNvPr id="6" name="Slide Number Placeholder 5"/>
          <p:cNvSpPr>
            <a:spLocks noGrp="1"/>
          </p:cNvSpPr>
          <p:nvPr>
            <p:ph type="sldNum" sz="quarter" idx="12"/>
          </p:nvPr>
        </p:nvSpPr>
        <p:spPr>
          <a:xfrm>
            <a:off x="11658600" y="6356350"/>
            <a:ext cx="533400" cy="365125"/>
          </a:xfrm>
        </p:spPr>
        <p:txBody>
          <a:bodyPr/>
          <a:lstStyle/>
          <a:p>
            <a:fld id="{D7E63A33-8271-4DD0-9C48-789913D7C115}" type="slidenum">
              <a:rPr lang="en-US" smtClean="0"/>
              <a:pPr/>
              <a:t>‹#›</a:t>
            </a:fld>
            <a:endParaRPr lang="en-US" dirty="0"/>
          </a:p>
        </p:txBody>
      </p:sp>
      <p:pic>
        <p:nvPicPr>
          <p:cNvPr id="12" name="Picture 11">
            <a:extLst>
              <a:ext uri="{FF2B5EF4-FFF2-40B4-BE49-F238E27FC236}">
                <a16:creationId xmlns:a16="http://schemas.microsoft.com/office/drawing/2014/main" id="{3DA78A6B-9C06-B640-9890-29D5A2ED18D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5987597"/>
            <a:ext cx="12192000" cy="870403"/>
          </a:xfrm>
          <a:prstGeom prst="rect">
            <a:avLst/>
          </a:prstGeom>
        </p:spPr>
      </p:pic>
      <p:pic>
        <p:nvPicPr>
          <p:cNvPr id="13" name="Picture 12">
            <a:extLst>
              <a:ext uri="{FF2B5EF4-FFF2-40B4-BE49-F238E27FC236}">
                <a16:creationId xmlns:a16="http://schemas.microsoft.com/office/drawing/2014/main" id="{775335A6-886A-F548-9BA4-BD7264B75B0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b="53787"/>
          <a:stretch/>
        </p:blipFill>
        <p:spPr>
          <a:xfrm>
            <a:off x="0" y="-14067"/>
            <a:ext cx="12192000" cy="217268"/>
          </a:xfrm>
          <a:prstGeom prst="rect">
            <a:avLst/>
          </a:prstGeom>
        </p:spPr>
      </p:pic>
    </p:spTree>
    <p:extLst>
      <p:ext uri="{BB962C8B-B14F-4D97-AF65-F5344CB8AC3E}">
        <p14:creationId xmlns:p14="http://schemas.microsoft.com/office/powerpoint/2010/main" val="1158469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5F5F055B-2EF6-8E47-8F71-B13ED32DFFC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04713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pic>
        <p:nvPicPr>
          <p:cNvPr id="10" name="Picture 9">
            <a:extLst>
              <a:ext uri="{FF2B5EF4-FFF2-40B4-BE49-F238E27FC236}">
                <a16:creationId xmlns:a16="http://schemas.microsoft.com/office/drawing/2014/main" id="{659229AA-7D0E-3049-AEF3-E50285FA39E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22019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pic>
        <p:nvPicPr>
          <p:cNvPr id="12" name="Picture 11">
            <a:extLst>
              <a:ext uri="{FF2B5EF4-FFF2-40B4-BE49-F238E27FC236}">
                <a16:creationId xmlns:a16="http://schemas.microsoft.com/office/drawing/2014/main" id="{3BB7F214-CB8B-2640-97DE-C6588D896D6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044156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1325563"/>
          </a:xfrm>
        </p:spPr>
        <p:txBody>
          <a:bodyPr/>
          <a:lstStyle>
            <a:lvl1pPr>
              <a:defRPr>
                <a:solidFill>
                  <a:srgbClr val="CE1126"/>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18C93121-126D-E44D-8ED4-BD514723BC1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41047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162C95B8-F9CA-C945-8776-0764C6B383F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
        <p:nvSpPr>
          <p:cNvPr id="7" name="Title 1">
            <a:extLst>
              <a:ext uri="{FF2B5EF4-FFF2-40B4-BE49-F238E27FC236}">
                <a16:creationId xmlns:a16="http://schemas.microsoft.com/office/drawing/2014/main" id="{379D411F-F5E6-E54E-A4A2-7FAA19BD874C}"/>
              </a:ext>
            </a:extLst>
          </p:cNvPr>
          <p:cNvSpPr>
            <a:spLocks noGrp="1"/>
          </p:cNvSpPr>
          <p:nvPr>
            <p:ph type="title" hasCustomPrompt="1"/>
          </p:nvPr>
        </p:nvSpPr>
        <p:spPr>
          <a:xfrm>
            <a:off x="838200" y="799783"/>
            <a:ext cx="10515600" cy="4924362"/>
          </a:xfrm>
        </p:spPr>
        <p:txBody>
          <a:bodyPr>
            <a:noAutofit/>
          </a:bodyPr>
          <a:lstStyle>
            <a:lvl1pPr algn="ctr">
              <a:defRPr sz="9600">
                <a:solidFill>
                  <a:schemeClr val="bg1"/>
                </a:solidFill>
              </a:defRPr>
            </a:lvl1pPr>
          </a:lstStyle>
          <a:p>
            <a:r>
              <a:rPr lang="en-US" dirty="0"/>
              <a:t>SECTION HEAD</a:t>
            </a:r>
          </a:p>
        </p:txBody>
      </p:sp>
    </p:spTree>
    <p:extLst>
      <p:ext uri="{BB962C8B-B14F-4D97-AF65-F5344CB8AC3E}">
        <p14:creationId xmlns:p14="http://schemas.microsoft.com/office/powerpoint/2010/main" val="3355177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64366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432766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08355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4/18/25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89092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4/18/25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719242163"/>
      </p:ext>
    </p:extLst>
  </p:cSld>
  <p:clrMap bg1="lt1" tx1="dk1" bg2="lt2" tx2="dk2" accent1="accent1" accent2="accent2" accent3="accent3" accent4="accent4" accent5="accent5" accent6="accent6" hlink="hlink" folHlink="folHlink"/>
  <p:sldLayoutIdLst>
    <p:sldLayoutId id="2147483996" r:id="rId1"/>
    <p:sldLayoutId id="2147483985" r:id="rId2"/>
    <p:sldLayoutId id="2147483997" r:id="rId3"/>
    <p:sldLayoutId id="2147483986" r:id="rId4"/>
    <p:sldLayoutId id="2147483999" r:id="rId5"/>
    <p:sldLayoutId id="2147483998"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Lst>
  <p:txStyles>
    <p:titleStyle>
      <a:lvl1pPr algn="l" defTabSz="914400" rtl="0" eaLnBrk="1" latinLnBrk="0" hangingPunct="1">
        <a:lnSpc>
          <a:spcPct val="90000"/>
        </a:lnSpc>
        <a:spcBef>
          <a:spcPct val="0"/>
        </a:spcBef>
        <a:buNone/>
        <a:defRPr sz="4400" b="1" kern="1200">
          <a:solidFill>
            <a:srgbClr val="CE1126"/>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speakers@acrm.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jp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support.microsoft.com/en-us/office/add-closed-captions-or-subtitles-to-media-in-powerpoint-df091537-fb22-4507-898f-2358ddc0df18#OfficeVersion=Newer_version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hyperlink" Target="https://disabilityhealth.jhu.edu/wp-content/uploads/2023/03/JHU_Conference_Accessibiity_Toolkit_Accessible_FINAL.pdf" TargetMode="External"/><Relationship Id="rId7" Type="http://schemas.openxmlformats.org/officeDocument/2006/relationships/customXml" Target="../ink/ink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customXml" Target="../ink/ink1.xml"/><Relationship Id="rId4" Type="http://schemas.openxmlformats.org/officeDocument/2006/relationships/hyperlink" Target="https://support.microsoft.com/en-us/office/make-your-powerpoint-presentations-accessible-to-people-with-disabilities-6f7772b2-2f33-4bd2-8ca7-dae3b2b3ef25#bkmk_winvideo"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A6B4-1B5E-81FE-FEF6-4528FC6751C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EEDE5E7E-524C-A675-9633-11B8503E7C8E}"/>
              </a:ext>
            </a:extLst>
          </p:cNvPr>
          <p:cNvSpPr>
            <a:spLocks noGrp="1"/>
          </p:cNvSpPr>
          <p:nvPr>
            <p:ph idx="1"/>
          </p:nvPr>
        </p:nvSpPr>
        <p:spPr/>
        <p:txBody>
          <a:bodyPr>
            <a:normAutofit fontScale="85000" lnSpcReduction="20000"/>
          </a:bodyPr>
          <a:lstStyle/>
          <a:p>
            <a:r>
              <a:rPr lang="en-US" dirty="0"/>
              <a:t>In the presenter portal, follow the instructions for poster presentation requirements as well as the guidelines in this slide set. </a:t>
            </a:r>
          </a:p>
          <a:p>
            <a:pPr lvl="1"/>
            <a:r>
              <a:rPr lang="en-US"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 publishing to the ACRM Online Program, the poster upload must be a PDF file at highest resolution possible. The aspect ratio (ratio of width to height) should ideally be set to '16:9'. The complete poster is limited to one slide only.  That means one single page for your PDF file.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Upload the poster to your presenter portal.</a:t>
            </a:r>
          </a:p>
          <a:p>
            <a:r>
              <a:rPr lang="en-US" dirty="0"/>
              <a:t>Record a 3-5 minute summary directly in the presenter portal. This recording will be available as an additional reference for attendees and, if you choose to present your poster remotely, it will serve as your poster presentation. </a:t>
            </a:r>
          </a:p>
          <a:p>
            <a:r>
              <a:rPr lang="en-US" dirty="0"/>
              <a:t>For in-person presenters, attend your assigned poster time to informally present your findings, network with attendees and other presenters, and answer questions. </a:t>
            </a:r>
          </a:p>
          <a:p>
            <a:pPr lvl="1"/>
            <a:r>
              <a:rPr lang="en-US" dirty="0"/>
              <a:t>Consider providing a </a:t>
            </a:r>
            <a:r>
              <a:rPr lang="en-US" b="1" dirty="0"/>
              <a:t>handout</a:t>
            </a:r>
            <a:r>
              <a:rPr lang="en-US" dirty="0"/>
              <a:t> of detailed information to attendees onsite. </a:t>
            </a:r>
          </a:p>
          <a:p>
            <a:endParaRPr lang="en-US" dirty="0"/>
          </a:p>
        </p:txBody>
      </p:sp>
    </p:spTree>
    <p:extLst>
      <p:ext uri="{BB962C8B-B14F-4D97-AF65-F5344CB8AC3E}">
        <p14:creationId xmlns:p14="http://schemas.microsoft.com/office/powerpoint/2010/main" val="9627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809" y="1080714"/>
            <a:ext cx="11436626" cy="955223"/>
          </a:xfrm>
        </p:spPr>
        <p:txBody>
          <a:bodyPr>
            <a:normAutofit fontScale="90000"/>
          </a:bodyPr>
          <a:lstStyle/>
          <a:p>
            <a:r>
              <a:rPr lang="en-US" dirty="0">
                <a:solidFill>
                  <a:srgbClr val="CE1126"/>
                </a:solidFill>
              </a:rPr>
              <a:t>POSTER SPOTLIGHT INSTRUCTIONS (by invitation only)</a:t>
            </a:r>
          </a:p>
        </p:txBody>
      </p:sp>
      <p:pic>
        <p:nvPicPr>
          <p:cNvPr id="11" name="Picture 10">
            <a:extLst>
              <a:ext uri="{FF2B5EF4-FFF2-40B4-BE49-F238E27FC236}">
                <a16:creationId xmlns:a16="http://schemas.microsoft.com/office/drawing/2014/main" id="{BC13C4A0-A797-104F-B185-01E94726CDD6}"/>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
        <p:nvSpPr>
          <p:cNvPr id="2" name="TextBox 1">
            <a:extLst>
              <a:ext uri="{FF2B5EF4-FFF2-40B4-BE49-F238E27FC236}">
                <a16:creationId xmlns:a16="http://schemas.microsoft.com/office/drawing/2014/main" id="{B37DE8CC-83A8-D3E5-DAF2-71F95DC6BB94}"/>
              </a:ext>
            </a:extLst>
          </p:cNvPr>
          <p:cNvSpPr txBox="1"/>
          <p:nvPr/>
        </p:nvSpPr>
        <p:spPr>
          <a:xfrm>
            <a:off x="1537252" y="2769704"/>
            <a:ext cx="184731" cy="369332"/>
          </a:xfrm>
          <a:prstGeom prst="rect">
            <a:avLst/>
          </a:prstGeom>
          <a:noFill/>
        </p:spPr>
        <p:txBody>
          <a:bodyPr wrap="none" rtlCol="0">
            <a:spAutoFit/>
          </a:bodyPr>
          <a:lstStyle/>
          <a:p>
            <a:endParaRPr lang="en-US" dirty="0"/>
          </a:p>
        </p:txBody>
      </p:sp>
      <p:sp>
        <p:nvSpPr>
          <p:cNvPr id="5" name="Content Placeholder 4">
            <a:extLst>
              <a:ext uri="{FF2B5EF4-FFF2-40B4-BE49-F238E27FC236}">
                <a16:creationId xmlns:a16="http://schemas.microsoft.com/office/drawing/2014/main" id="{B3819BA4-4324-BAF3-4AD8-EFAA241919A9}"/>
              </a:ext>
            </a:extLst>
          </p:cNvPr>
          <p:cNvSpPr>
            <a:spLocks noGrp="1"/>
          </p:cNvSpPr>
          <p:nvPr>
            <p:ph idx="1"/>
          </p:nvPr>
        </p:nvSpPr>
        <p:spPr>
          <a:xfrm>
            <a:off x="357809" y="2251881"/>
            <a:ext cx="11436626" cy="3925082"/>
          </a:xfrm>
        </p:spPr>
        <p:txBody>
          <a:bodyPr>
            <a:normAutofit fontScale="85000" lnSpcReduction="10000"/>
          </a:bodyPr>
          <a:lstStyle/>
          <a:p>
            <a:pPr lvl="1"/>
            <a:r>
              <a:rPr lang="en-US" sz="2800" dirty="0">
                <a:solidFill>
                  <a:srgbClr val="3F3F3F"/>
                </a:solidFill>
                <a:effectLst/>
              </a:rPr>
              <a:t>Presenting authors of the Top 30 posters (by score during the review process) will provide a one-minute summary of their poster following Plenary II on 28 October.</a:t>
            </a:r>
          </a:p>
          <a:p>
            <a:pPr lvl="1"/>
            <a:r>
              <a:rPr lang="en-US" sz="2800" dirty="0">
                <a:solidFill>
                  <a:srgbClr val="3F3F3F"/>
                </a:solidFill>
                <a:effectLst/>
              </a:rPr>
              <a:t>In addition to creating a digital poster, Poster Spotlight participants will create a one-slide summary of their poster in PowerPoint for the one-minute.</a:t>
            </a:r>
          </a:p>
          <a:p>
            <a:pPr lvl="1"/>
            <a:r>
              <a:rPr lang="en-US" sz="2800" dirty="0"/>
              <a:t>Please email your summary slide with confirmation that you will participate in the Spotlight program by replying to the email acceptance. Due by 30 September.</a:t>
            </a:r>
          </a:p>
          <a:p>
            <a:pPr lvl="1"/>
            <a:r>
              <a:rPr lang="en-US" sz="2800" dirty="0"/>
              <a:t>Prepare a 1-minute oral summary presentation for your use on site. </a:t>
            </a:r>
            <a:r>
              <a:rPr lang="en-US" sz="2800" b="0" i="0" u="none" strike="noStrike" dirty="0">
                <a:solidFill>
                  <a:srgbClr val="000000"/>
                </a:solidFill>
                <a:effectLst/>
              </a:rPr>
              <a:t>This is a firm time limit. </a:t>
            </a:r>
            <a:r>
              <a:rPr lang="en-US" sz="2800" dirty="0">
                <a:solidFill>
                  <a:srgbClr val="000000"/>
                </a:solidFill>
              </a:rPr>
              <a:t>Your presentation will be cut off and p</a:t>
            </a:r>
            <a:r>
              <a:rPr lang="en-US" sz="2800" b="0" i="0" u="none" strike="noStrike" dirty="0">
                <a:solidFill>
                  <a:srgbClr val="000000"/>
                </a:solidFill>
                <a:effectLst/>
              </a:rPr>
              <a:t>oints will be deducted if you exceed 60 seconds. </a:t>
            </a:r>
            <a:endParaRPr lang="en-US" sz="2800" dirty="0"/>
          </a:p>
          <a:p>
            <a:pPr lvl="1"/>
            <a:r>
              <a:rPr lang="en-US" sz="2800" dirty="0"/>
              <a:t>During the Poster Viewing sessions later in the day, you will present your poster in a 10-13 minute window and answer questions from the judges. Additional details will be shared with Poster Spotlight Program participants.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1600806"/>
            <a:ext cx="12192000" cy="1225343"/>
          </a:xfrm>
        </p:spPr>
        <p:txBody>
          <a:bodyPr anchor="ctr"/>
          <a:lstStyle/>
          <a:p>
            <a:r>
              <a:rPr lang="en-US" cap="all" dirty="0">
                <a:solidFill>
                  <a:srgbClr val="CE1126"/>
                </a:solidFill>
              </a:rPr>
              <a:t>Creating your poster</a:t>
            </a:r>
          </a:p>
        </p:txBody>
      </p:sp>
      <p:sp>
        <p:nvSpPr>
          <p:cNvPr id="2" name="Subtitle 1"/>
          <p:cNvSpPr>
            <a:spLocks noGrp="1"/>
          </p:cNvSpPr>
          <p:nvPr>
            <p:ph type="subTitle" idx="1"/>
          </p:nvPr>
        </p:nvSpPr>
        <p:spPr>
          <a:xfrm>
            <a:off x="0" y="2417993"/>
            <a:ext cx="12192000" cy="3036873"/>
          </a:xfrm>
        </p:spPr>
        <p:txBody>
          <a:bodyPr>
            <a:noAutofit/>
          </a:bodyPr>
          <a:lstStyle/>
          <a:p>
            <a:pPr marL="0" indent="0">
              <a:lnSpc>
                <a:spcPct val="100000"/>
              </a:lnSpc>
              <a:spcAft>
                <a:spcPts val="600"/>
              </a:spcAft>
              <a:buNone/>
            </a:pPr>
            <a:endParaRPr lang="en-US" sz="2200" b="1" dirty="0"/>
          </a:p>
          <a:p>
            <a:pPr marL="0" indent="0">
              <a:lnSpc>
                <a:spcPct val="100000"/>
              </a:lnSpc>
              <a:spcAft>
                <a:spcPts val="600"/>
              </a:spcAft>
              <a:buNone/>
            </a:pPr>
            <a:r>
              <a:rPr lang="en-US" sz="2200" b="1" dirty="0"/>
              <a:t>Professional presentation </a:t>
            </a:r>
            <a:r>
              <a:rPr lang="en-US" sz="2200" dirty="0"/>
              <a:t>and </a:t>
            </a:r>
            <a:r>
              <a:rPr lang="en-US" sz="2200" b="1" dirty="0"/>
              <a:t>accessibility</a:t>
            </a:r>
            <a:r>
              <a:rPr lang="en-US" sz="2200" dirty="0"/>
              <a:t> are important to ACRM and to our conference attendees. </a:t>
            </a:r>
          </a:p>
          <a:p>
            <a:pPr marL="0" indent="0">
              <a:lnSpc>
                <a:spcPct val="100000"/>
              </a:lnSpc>
              <a:spcAft>
                <a:spcPts val="600"/>
              </a:spcAft>
              <a:buNone/>
            </a:pPr>
            <a:r>
              <a:rPr lang="en-US" sz="2200" dirty="0"/>
              <a:t>Please follow </a:t>
            </a:r>
            <a:r>
              <a:rPr lang="en-US" sz="2200" b="1" dirty="0"/>
              <a:t>best practices </a:t>
            </a:r>
            <a:r>
              <a:rPr lang="en-US" sz="2200" dirty="0"/>
              <a:t>described in the following section to make your poster presentation most successful for you and most accessible for all.</a:t>
            </a:r>
          </a:p>
          <a:p>
            <a:pPr>
              <a:lnSpc>
                <a:spcPct val="100000"/>
              </a:lnSpc>
              <a:spcAft>
                <a:spcPts val="600"/>
              </a:spcAft>
            </a:pPr>
            <a:r>
              <a:rPr lang="en-US" sz="2200" b="1" dirty="0"/>
              <a:t>Questions: Contact </a:t>
            </a:r>
            <a:r>
              <a:rPr lang="en-US" sz="2200" dirty="0">
                <a:hlinkClick r:id="rId2"/>
              </a:rPr>
              <a:t>speakers@acrm.org</a:t>
            </a:r>
            <a:r>
              <a:rPr lang="en-US" sz="2200" dirty="0"/>
              <a:t> </a:t>
            </a:r>
            <a:endParaRPr lang="en-US" sz="2200" b="1" dirty="0"/>
          </a:p>
        </p:txBody>
      </p:sp>
    </p:spTree>
    <p:extLst>
      <p:ext uri="{BB962C8B-B14F-4D97-AF65-F5344CB8AC3E}">
        <p14:creationId xmlns:p14="http://schemas.microsoft.com/office/powerpoint/2010/main" val="418411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B8A8-DDF1-E576-2A26-CF0AA7515D38}"/>
              </a:ext>
            </a:extLst>
          </p:cNvPr>
          <p:cNvSpPr>
            <a:spLocks noGrp="1"/>
          </p:cNvSpPr>
          <p:nvPr>
            <p:ph type="title"/>
          </p:nvPr>
        </p:nvSpPr>
        <p:spPr/>
        <p:txBody>
          <a:bodyPr/>
          <a:lstStyle/>
          <a:p>
            <a:r>
              <a:rPr lang="en-US" dirty="0"/>
              <a:t>How to Create Your Poster</a:t>
            </a:r>
          </a:p>
        </p:txBody>
      </p:sp>
      <p:sp>
        <p:nvSpPr>
          <p:cNvPr id="3" name="Content Placeholder 2">
            <a:extLst>
              <a:ext uri="{FF2B5EF4-FFF2-40B4-BE49-F238E27FC236}">
                <a16:creationId xmlns:a16="http://schemas.microsoft.com/office/drawing/2014/main" id="{44644F9A-0242-2A50-198F-B23108CB2C60}"/>
              </a:ext>
            </a:extLst>
          </p:cNvPr>
          <p:cNvSpPr>
            <a:spLocks noGrp="1"/>
          </p:cNvSpPr>
          <p:nvPr>
            <p:ph idx="1"/>
          </p:nvPr>
        </p:nvSpPr>
        <p:spPr/>
        <p:txBody>
          <a:bodyPr>
            <a:normAutofit fontScale="92500" lnSpcReduction="10000"/>
          </a:bodyPr>
          <a:lstStyle/>
          <a:p>
            <a:pPr marL="0" indent="0">
              <a:spcBef>
                <a:spcPts val="0"/>
              </a:spcBef>
              <a:buNone/>
            </a:pPr>
            <a:r>
              <a:rPr lang="en-US" b="1" dirty="0">
                <a:solidFill>
                  <a:srgbClr val="212121"/>
                </a:solidFill>
                <a:effectLst/>
                <a:highlight>
                  <a:srgbClr val="FFFFFF"/>
                </a:highlight>
                <a:ea typeface="Times New Roman" panose="02020603050405020304" pitchFamily="18" charset="0"/>
              </a:rPr>
              <a:t>Software: </a:t>
            </a:r>
            <a:endParaRPr lang="en-US" sz="2000" b="1" dirty="0">
              <a:highlight>
                <a:srgbClr val="FFFFFF"/>
              </a:highlight>
              <a:ea typeface="Times New Roman" panose="02020603050405020304" pitchFamily="18" charset="0"/>
            </a:endParaRPr>
          </a:p>
          <a:p>
            <a:pPr>
              <a:spcBef>
                <a:spcPts val="0"/>
              </a:spcBef>
            </a:pPr>
            <a:r>
              <a:rPr lang="en-US" sz="2800" dirty="0">
                <a:solidFill>
                  <a:srgbClr val="212121"/>
                </a:solidFill>
                <a:effectLst/>
                <a:highlight>
                  <a:srgbClr val="FFFFFF"/>
                </a:highlight>
                <a:ea typeface="Times New Roman" panose="02020603050405020304" pitchFamily="18" charset="0"/>
              </a:rPr>
              <a:t>Use tools like Microsoft PowerPoint, Adobe Illustrator, or specialized poster design software like </a:t>
            </a:r>
            <a:r>
              <a:rPr lang="en-US" sz="2800" dirty="0" err="1">
                <a:solidFill>
                  <a:srgbClr val="212121"/>
                </a:solidFill>
                <a:effectLst/>
                <a:highlight>
                  <a:srgbClr val="FFFFFF"/>
                </a:highlight>
                <a:ea typeface="Times New Roman" panose="02020603050405020304" pitchFamily="18" charset="0"/>
              </a:rPr>
              <a:t>PosterGenius</a:t>
            </a:r>
            <a:r>
              <a:rPr lang="en-US" sz="2800" dirty="0">
                <a:solidFill>
                  <a:srgbClr val="212121"/>
                </a:solidFill>
                <a:effectLst/>
                <a:highlight>
                  <a:srgbClr val="FFFFFF"/>
                </a:highlight>
                <a:ea typeface="Times New Roman" panose="02020603050405020304" pitchFamily="18" charset="0"/>
              </a:rPr>
              <a:t> or Canva.</a:t>
            </a:r>
          </a:p>
          <a:p>
            <a:pPr marL="0" indent="0">
              <a:spcBef>
                <a:spcPts val="0"/>
              </a:spcBef>
              <a:buNone/>
            </a:pPr>
            <a:endParaRPr lang="en-US" dirty="0">
              <a:highlight>
                <a:srgbClr val="FFFFFF"/>
              </a:highlight>
              <a:ea typeface="Times New Roman" panose="02020603050405020304" pitchFamily="18" charset="0"/>
            </a:endParaRPr>
          </a:p>
          <a:p>
            <a:pPr marL="0" indent="0">
              <a:spcBef>
                <a:spcPts val="0"/>
              </a:spcBef>
              <a:buNone/>
            </a:pPr>
            <a:r>
              <a:rPr lang="en-US" sz="2800" b="1" dirty="0">
                <a:solidFill>
                  <a:srgbClr val="212121"/>
                </a:solidFill>
                <a:effectLst/>
                <a:highlight>
                  <a:srgbClr val="FFFFFF"/>
                </a:highlight>
                <a:ea typeface="Times New Roman" panose="02020603050405020304" pitchFamily="18" charset="0"/>
              </a:rPr>
              <a:t>Dimensions</a:t>
            </a:r>
            <a:r>
              <a:rPr lang="en-US" sz="2800" dirty="0">
                <a:solidFill>
                  <a:srgbClr val="212121"/>
                </a:solidFill>
                <a:effectLst/>
                <a:highlight>
                  <a:srgbClr val="FFFFFF"/>
                </a:highlight>
                <a:ea typeface="Times New Roman" panose="02020603050405020304" pitchFamily="18" charset="0"/>
              </a:rPr>
              <a:t>:</a:t>
            </a:r>
          </a:p>
          <a:p>
            <a:pPr>
              <a:spcBef>
                <a:spcPts val="0"/>
              </a:spcBef>
            </a:pPr>
            <a:r>
              <a:rPr lang="en-US" sz="2800" dirty="0">
                <a:solidFill>
                  <a:srgbClr val="212121"/>
                </a:solidFill>
                <a:effectLst/>
                <a:highlight>
                  <a:srgbClr val="FFFFFF"/>
                </a:highlight>
                <a:ea typeface="Times New Roman" panose="02020603050405020304" pitchFamily="18" charset="0"/>
              </a:rPr>
              <a:t>As ACRM’s poster display will be digital, most aspect ratios will work. </a:t>
            </a:r>
            <a:r>
              <a:rPr lang="en-US" dirty="0">
                <a:solidFill>
                  <a:srgbClr val="212121"/>
                </a:solidFill>
                <a:highlight>
                  <a:srgbClr val="FFFFFF"/>
                </a:highlight>
                <a:ea typeface="Times New Roman" panose="02020603050405020304" pitchFamily="18" charset="0"/>
              </a:rPr>
              <a:t>However an aspect ratio of 16:9 is preferred.</a:t>
            </a:r>
            <a:endParaRPr lang="en-US" sz="2800" dirty="0">
              <a:solidFill>
                <a:srgbClr val="212121"/>
              </a:solidFill>
              <a:effectLst/>
              <a:highlight>
                <a:srgbClr val="FFFFFF"/>
              </a:highlight>
              <a:ea typeface="Times New Roman" panose="02020603050405020304" pitchFamily="18" charset="0"/>
            </a:endParaRPr>
          </a:p>
          <a:p>
            <a:pPr marL="0" indent="0">
              <a:spcBef>
                <a:spcPts val="0"/>
              </a:spcBef>
              <a:buNone/>
            </a:pPr>
            <a:endParaRPr lang="en-US" sz="2800" dirty="0">
              <a:solidFill>
                <a:srgbClr val="212121"/>
              </a:solidFill>
              <a:effectLst/>
              <a:highlight>
                <a:srgbClr val="FFFFFF"/>
              </a:highlight>
              <a:ea typeface="Times New Roman" panose="02020603050405020304" pitchFamily="18" charset="0"/>
            </a:endParaRPr>
          </a:p>
          <a:p>
            <a:pPr marL="0" indent="0">
              <a:spcBef>
                <a:spcPts val="0"/>
              </a:spcBef>
              <a:buNone/>
            </a:pPr>
            <a:r>
              <a:rPr lang="en-US" sz="2800" b="1" dirty="0">
                <a:solidFill>
                  <a:srgbClr val="212121"/>
                </a:solidFill>
                <a:effectLst/>
                <a:highlight>
                  <a:srgbClr val="FFFFFF"/>
                </a:highlight>
                <a:ea typeface="Times New Roman" panose="02020603050405020304" pitchFamily="18" charset="0"/>
              </a:rPr>
              <a:t>Templates:</a:t>
            </a:r>
          </a:p>
          <a:p>
            <a:pPr>
              <a:spcBef>
                <a:spcPts val="0"/>
              </a:spcBef>
            </a:pPr>
            <a:r>
              <a:rPr lang="en-US" sz="2800" dirty="0">
                <a:solidFill>
                  <a:srgbClr val="212121"/>
                </a:solidFill>
                <a:effectLst/>
                <a:highlight>
                  <a:srgbClr val="FFFFFF"/>
                </a:highlight>
                <a:ea typeface="Times New Roman" panose="02020603050405020304" pitchFamily="18" charset="0"/>
              </a:rPr>
              <a:t>Start with a template if available. Your institution may provide templates that meet their guidelines. There are also poster templates and examples online you can follow. You may also reference the wireframe suggestion in the next slide.</a:t>
            </a:r>
            <a:endParaRPr lang="en-US" sz="28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1001435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A23DA1-4773-C052-7D5D-C0CFCAC215EE}"/>
              </a:ext>
            </a:extLst>
          </p:cNvPr>
          <p:cNvSpPr txBox="1">
            <a:spLocks/>
          </p:cNvSpPr>
          <p:nvPr/>
        </p:nvSpPr>
        <p:spPr>
          <a:xfrm>
            <a:off x="1582616" y="222739"/>
            <a:ext cx="9237784" cy="12778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rgbClr val="CE1126"/>
                </a:solidFill>
                <a:latin typeface="+mn-lt"/>
                <a:ea typeface="+mj-ea"/>
                <a:cs typeface="+mj-cs"/>
              </a:defRPr>
            </a:lvl1pPr>
          </a:lstStyle>
          <a:p>
            <a:pPr algn="ctr">
              <a:lnSpc>
                <a:spcPct val="100000"/>
              </a:lnSpc>
            </a:pPr>
            <a:r>
              <a:rPr lang="en-US" sz="4800" dirty="0">
                <a:solidFill>
                  <a:schemeClr val="tx1"/>
                </a:solidFill>
              </a:rPr>
              <a:t>Title</a:t>
            </a:r>
            <a:r>
              <a:rPr lang="en-US" sz="4800" dirty="0"/>
              <a:t> </a:t>
            </a:r>
            <a:br>
              <a:rPr lang="en-US" sz="4800" dirty="0"/>
            </a:br>
            <a:r>
              <a:rPr lang="en-US" sz="2800" dirty="0">
                <a:solidFill>
                  <a:srgbClr val="212121"/>
                </a:solidFill>
                <a:highlight>
                  <a:srgbClr val="FFFFFF"/>
                </a:highlight>
                <a:ea typeface="Times New Roman" panose="02020603050405020304" pitchFamily="18" charset="0"/>
              </a:rPr>
              <a:t>bolded, minimum 48-point font, and not to exceed two lines</a:t>
            </a:r>
            <a:r>
              <a:rPr lang="en-US" sz="2800" dirty="0"/>
              <a:t> </a:t>
            </a:r>
          </a:p>
        </p:txBody>
      </p:sp>
      <p:sp>
        <p:nvSpPr>
          <p:cNvPr id="7" name="Subtitle 2">
            <a:extLst>
              <a:ext uri="{FF2B5EF4-FFF2-40B4-BE49-F238E27FC236}">
                <a16:creationId xmlns:a16="http://schemas.microsoft.com/office/drawing/2014/main" id="{CEB7D629-828E-CC75-755A-6293D137D599}"/>
              </a:ext>
            </a:extLst>
          </p:cNvPr>
          <p:cNvSpPr txBox="1">
            <a:spLocks/>
          </p:cNvSpPr>
          <p:nvPr/>
        </p:nvSpPr>
        <p:spPr>
          <a:xfrm>
            <a:off x="8698851" y="115590"/>
            <a:ext cx="2247004" cy="112016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1400" dirty="0"/>
              <a:t>Optional Institute/Facility/Company logo/branding + ACRM logo</a:t>
            </a:r>
          </a:p>
        </p:txBody>
      </p:sp>
      <p:sp>
        <p:nvSpPr>
          <p:cNvPr id="8" name="TextBox 7">
            <a:extLst>
              <a:ext uri="{FF2B5EF4-FFF2-40B4-BE49-F238E27FC236}">
                <a16:creationId xmlns:a16="http://schemas.microsoft.com/office/drawing/2014/main" id="{2D86A9A0-7ADD-43E1-DCF7-011243A4191D}"/>
              </a:ext>
            </a:extLst>
          </p:cNvPr>
          <p:cNvSpPr txBox="1"/>
          <p:nvPr/>
        </p:nvSpPr>
        <p:spPr>
          <a:xfrm>
            <a:off x="1708070" y="115591"/>
            <a:ext cx="2247004" cy="738664"/>
          </a:xfrm>
          <a:prstGeom prst="rect">
            <a:avLst/>
          </a:prstGeom>
          <a:noFill/>
        </p:spPr>
        <p:txBody>
          <a:bodyPr wrap="square">
            <a:spAutoFit/>
          </a:bodyPr>
          <a:lstStyle/>
          <a:p>
            <a:r>
              <a:rPr lang="en-US" sz="1400" dirty="0"/>
              <a:t>Optional Institute/Facility/Company logo/branding + ACRM logo</a:t>
            </a:r>
          </a:p>
        </p:txBody>
      </p:sp>
      <p:sp>
        <p:nvSpPr>
          <p:cNvPr id="9" name="TextBox 8">
            <a:extLst>
              <a:ext uri="{FF2B5EF4-FFF2-40B4-BE49-F238E27FC236}">
                <a16:creationId xmlns:a16="http://schemas.microsoft.com/office/drawing/2014/main" id="{B54364CD-2EB1-6802-0970-32F370D89154}"/>
              </a:ext>
            </a:extLst>
          </p:cNvPr>
          <p:cNvSpPr txBox="1"/>
          <p:nvPr/>
        </p:nvSpPr>
        <p:spPr>
          <a:xfrm>
            <a:off x="4398596" y="1461604"/>
            <a:ext cx="3708032" cy="1877437"/>
          </a:xfrm>
          <a:prstGeom prst="rect">
            <a:avLst/>
          </a:prstGeom>
          <a:noFill/>
        </p:spPr>
        <p:txBody>
          <a:bodyPr wrap="square" rtlCol="0">
            <a:spAutoFit/>
          </a:bodyPr>
          <a:lstStyle/>
          <a:p>
            <a:pPr>
              <a:spcBef>
                <a:spcPts val="0"/>
              </a:spcBef>
            </a:pPr>
            <a:r>
              <a:rPr lang="en-US" sz="2000" b="1" u="sng" dirty="0">
                <a:solidFill>
                  <a:srgbClr val="212121"/>
                </a:solidFill>
                <a:effectLst/>
                <a:highlight>
                  <a:srgbClr val="FFFFFF"/>
                </a:highlight>
                <a:ea typeface="Times New Roman" panose="02020603050405020304" pitchFamily="18" charset="0"/>
              </a:rPr>
              <a:t>Charts , graphs, images </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Use 300-DPI images, graphs, and charts. </a:t>
            </a:r>
            <a:endParaRPr lang="en-US" sz="1600" dirty="0">
              <a:highlight>
                <a:srgbClr val="FFFFFF"/>
              </a:highlight>
              <a:ea typeface="Times New Roman" panose="02020603050405020304" pitchFamily="18" charset="0"/>
            </a:endParaRP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Ensure they are labeled correctly and easy to interpret.</a:t>
            </a:r>
            <a:endParaRPr lang="en-US" sz="1600" dirty="0">
              <a:solidFill>
                <a:srgbClr val="212121"/>
              </a:solidFill>
              <a:highlight>
                <a:srgbClr val="FFFFFF"/>
              </a:highlight>
              <a:ea typeface="Times New Roman" panose="02020603050405020304" pitchFamily="18" charset="0"/>
            </a:endParaRP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Always credit sources when appropriate.</a:t>
            </a:r>
          </a:p>
        </p:txBody>
      </p:sp>
      <p:sp>
        <p:nvSpPr>
          <p:cNvPr id="10" name="TextBox 9">
            <a:extLst>
              <a:ext uri="{FF2B5EF4-FFF2-40B4-BE49-F238E27FC236}">
                <a16:creationId xmlns:a16="http://schemas.microsoft.com/office/drawing/2014/main" id="{04625FCE-38B1-A403-4EFC-DB6C8A08B4C3}"/>
              </a:ext>
            </a:extLst>
          </p:cNvPr>
          <p:cNvSpPr txBox="1"/>
          <p:nvPr/>
        </p:nvSpPr>
        <p:spPr>
          <a:xfrm>
            <a:off x="4398596" y="3694360"/>
            <a:ext cx="3562350" cy="2862322"/>
          </a:xfrm>
          <a:prstGeom prst="rect">
            <a:avLst/>
          </a:prstGeom>
          <a:noFill/>
        </p:spPr>
        <p:txBody>
          <a:bodyPr wrap="square" rtlCol="0">
            <a:spAutoFit/>
          </a:bodyPr>
          <a:lstStyle/>
          <a:p>
            <a:r>
              <a:rPr lang="en-US" sz="2000" b="1" u="sng" dirty="0"/>
              <a:t>Tables</a:t>
            </a:r>
          </a:p>
          <a:p>
            <a:pPr marL="285750" indent="-285750">
              <a:buFont typeface="Arial" panose="020B0604020202020204" pitchFamily="34" charset="0"/>
              <a:buChar char="•"/>
            </a:pPr>
            <a:r>
              <a:rPr lang="en-US" sz="1600" dirty="0"/>
              <a:t>Ensure the table has clear header information to identify rows and columns.</a:t>
            </a:r>
          </a:p>
          <a:p>
            <a:pPr marL="285750" indent="-285750">
              <a:buFont typeface="Arial" panose="020B0604020202020204" pitchFamily="34" charset="0"/>
              <a:buChar char="•"/>
            </a:pPr>
            <a:r>
              <a:rPr lang="en-US" sz="1600" dirty="0"/>
              <a:t>Use simple tables that hold data only (no merged cells, split cells, etc.). </a:t>
            </a:r>
          </a:p>
          <a:p>
            <a:pPr marL="1200150" lvl="2" indent="-285750">
              <a:buFont typeface="Arial" panose="020B0604020202020204" pitchFamily="34" charset="0"/>
              <a:buChar char="•"/>
            </a:pPr>
            <a:r>
              <a:rPr lang="en-US" sz="1600" dirty="0"/>
              <a:t>Use different colors, not shades of the same color, when presenting data. </a:t>
            </a:r>
          </a:p>
        </p:txBody>
      </p:sp>
      <p:sp>
        <p:nvSpPr>
          <p:cNvPr id="11" name="TextBox 10">
            <a:extLst>
              <a:ext uri="{FF2B5EF4-FFF2-40B4-BE49-F238E27FC236}">
                <a16:creationId xmlns:a16="http://schemas.microsoft.com/office/drawing/2014/main" id="{CEBE0124-A77A-5102-8197-44D3FBE754FB}"/>
              </a:ext>
            </a:extLst>
          </p:cNvPr>
          <p:cNvSpPr txBox="1"/>
          <p:nvPr/>
        </p:nvSpPr>
        <p:spPr>
          <a:xfrm>
            <a:off x="332954" y="1461604"/>
            <a:ext cx="3750466" cy="3108543"/>
          </a:xfrm>
          <a:prstGeom prst="rect">
            <a:avLst/>
          </a:prstGeom>
          <a:noFill/>
        </p:spPr>
        <p:txBody>
          <a:bodyPr wrap="square" rtlCol="0">
            <a:spAutoFit/>
          </a:bodyPr>
          <a:lstStyle/>
          <a:p>
            <a:r>
              <a:rPr lang="en-US" sz="2000" b="1" u="sng" dirty="0"/>
              <a:t>Text</a:t>
            </a:r>
          </a:p>
          <a:p>
            <a:pPr marL="285750" indent="-285750">
              <a:buFont typeface="Arial" panose="020B0604020202020204" pitchFamily="34" charset="0"/>
              <a:buChar char="•"/>
            </a:pPr>
            <a:r>
              <a:rPr lang="en-US" sz="1600" dirty="0">
                <a:solidFill>
                  <a:srgbClr val="212121"/>
                </a:solidFill>
                <a:highlight>
                  <a:srgbClr val="FFFFFF"/>
                </a:highlight>
                <a:ea typeface="Times New Roman" panose="02020603050405020304" pitchFamily="18" charset="0"/>
              </a:rPr>
              <a:t>800-1000 words; </a:t>
            </a:r>
            <a:r>
              <a:rPr lang="en-US" sz="1600" b="1" dirty="0"/>
              <a:t>16 pt font or larger</a:t>
            </a:r>
            <a:endParaRPr lang="en-US" sz="1600" dirty="0">
              <a:solidFill>
                <a:srgbClr val="212121"/>
              </a:solidFill>
              <a:highlight>
                <a:srgbClr val="FFFFFF"/>
              </a:highlight>
              <a:ea typeface="Times New Roman" panose="02020603050405020304" pitchFamily="18" charset="0"/>
            </a:endParaRPr>
          </a:p>
          <a:p>
            <a:pPr marL="285750" indent="-285750">
              <a:buFont typeface="Arial" panose="020B0604020202020204" pitchFamily="34" charset="0"/>
              <a:buChar char="•"/>
            </a:pPr>
            <a:r>
              <a:rPr lang="en-US" sz="1600" dirty="0">
                <a:solidFill>
                  <a:srgbClr val="212121"/>
                </a:solidFill>
                <a:highlight>
                  <a:srgbClr val="FFFFFF"/>
                </a:highlight>
                <a:ea typeface="Times New Roman" panose="02020603050405020304" pitchFamily="18" charset="0"/>
              </a:rPr>
              <a:t>Organized and labeled with headings as specified in the instructions for structured abstracts. </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Readable fonts (</a:t>
            </a:r>
            <a:r>
              <a:rPr lang="en-US" sz="1600" dirty="0" err="1">
                <a:solidFill>
                  <a:srgbClr val="212121"/>
                </a:solidFill>
                <a:effectLst/>
                <a:highlight>
                  <a:srgbClr val="FFFFFF"/>
                </a:highlight>
                <a:ea typeface="Times New Roman" panose="02020603050405020304" pitchFamily="18" charset="0"/>
              </a:rPr>
              <a:t>i.e</a:t>
            </a:r>
            <a:r>
              <a:rPr lang="en-US" sz="1600" dirty="0">
                <a:solidFill>
                  <a:srgbClr val="212121"/>
                </a:solidFill>
                <a:effectLst/>
                <a:highlight>
                  <a:srgbClr val="FFFFFF"/>
                </a:highlight>
                <a:ea typeface="Times New Roman" panose="02020603050405020304" pitchFamily="18" charset="0"/>
              </a:rPr>
              <a:t> Arial or other Sans Serif). </a:t>
            </a:r>
          </a:p>
          <a:p>
            <a:pPr marL="285750" indent="-285750">
              <a:buFont typeface="Arial" panose="020B0604020202020204" pitchFamily="34" charset="0"/>
              <a:buChar char="•"/>
            </a:pPr>
            <a:r>
              <a:rPr lang="en-US" sz="1600" dirty="0">
                <a:solidFill>
                  <a:srgbClr val="212121"/>
                </a:solidFill>
                <a:highlight>
                  <a:srgbClr val="FFFFFF"/>
                </a:highlight>
                <a:ea typeface="Times New Roman" panose="02020603050405020304" pitchFamily="18" charset="0"/>
              </a:rPr>
              <a:t>Color</a:t>
            </a:r>
            <a:r>
              <a:rPr lang="en-US" sz="1600" dirty="0">
                <a:solidFill>
                  <a:srgbClr val="212121"/>
                </a:solidFill>
                <a:effectLst/>
                <a:highlight>
                  <a:srgbClr val="FFFFFF"/>
                </a:highlight>
                <a:ea typeface="Times New Roman" panose="02020603050405020304" pitchFamily="18" charset="0"/>
              </a:rPr>
              <a:t> scheme that enhances readability; no bright or clashing colors.</a:t>
            </a:r>
          </a:p>
          <a:p>
            <a:pPr marL="285750" indent="-285750">
              <a:buFont typeface="Arial" panose="020B0604020202020204" pitchFamily="34" charset="0"/>
              <a:buChar char="•"/>
            </a:pPr>
            <a:r>
              <a:rPr lang="en-US" sz="1600" b="1" dirty="0"/>
              <a:t> Do not use color alone </a:t>
            </a:r>
            <a:r>
              <a:rPr lang="en-US" sz="1600" dirty="0"/>
              <a:t>to convey information. </a:t>
            </a:r>
            <a:endParaRPr lang="en-US" sz="1600" dirty="0">
              <a:effectLst/>
              <a:ea typeface="Times New Roman" panose="02020603050405020304" pitchFamily="18" charset="0"/>
            </a:endParaRPr>
          </a:p>
        </p:txBody>
      </p:sp>
      <p:sp>
        <p:nvSpPr>
          <p:cNvPr id="12" name="TextBox 11">
            <a:extLst>
              <a:ext uri="{FF2B5EF4-FFF2-40B4-BE49-F238E27FC236}">
                <a16:creationId xmlns:a16="http://schemas.microsoft.com/office/drawing/2014/main" id="{6062986D-7B60-57DF-1373-0D0425728B03}"/>
              </a:ext>
            </a:extLst>
          </p:cNvPr>
          <p:cNvSpPr txBox="1"/>
          <p:nvPr/>
        </p:nvSpPr>
        <p:spPr>
          <a:xfrm>
            <a:off x="8470713" y="4905288"/>
            <a:ext cx="3328563" cy="1631216"/>
          </a:xfrm>
          <a:prstGeom prst="rect">
            <a:avLst/>
          </a:prstGeom>
          <a:noFill/>
        </p:spPr>
        <p:txBody>
          <a:bodyPr wrap="square" rtlCol="0">
            <a:spAutoFit/>
          </a:bodyPr>
          <a:lstStyle/>
          <a:p>
            <a:r>
              <a:rPr lang="en-US" sz="2000" b="1" u="sng" dirty="0"/>
              <a:t>Contrast</a:t>
            </a:r>
          </a:p>
          <a:p>
            <a:pPr marL="285750" indent="-285750">
              <a:buFont typeface="Arial" panose="020B0604020202020204" pitchFamily="34" charset="0"/>
              <a:buChar char="•"/>
            </a:pPr>
            <a:r>
              <a:rPr lang="en-US" sz="1600" dirty="0"/>
              <a:t>Ensure sufficient contrast for text and background colors (i.e., black text on a light background or white text on a dark background). </a:t>
            </a:r>
          </a:p>
        </p:txBody>
      </p:sp>
      <p:sp>
        <p:nvSpPr>
          <p:cNvPr id="13" name="TextBox 12">
            <a:extLst>
              <a:ext uri="{FF2B5EF4-FFF2-40B4-BE49-F238E27FC236}">
                <a16:creationId xmlns:a16="http://schemas.microsoft.com/office/drawing/2014/main" id="{9B390E2C-3BE6-E1C9-F7F1-610FA2E2495D}"/>
              </a:ext>
            </a:extLst>
          </p:cNvPr>
          <p:cNvSpPr txBox="1"/>
          <p:nvPr/>
        </p:nvSpPr>
        <p:spPr>
          <a:xfrm>
            <a:off x="392724" y="4923073"/>
            <a:ext cx="3562350" cy="1631216"/>
          </a:xfrm>
          <a:prstGeom prst="rect">
            <a:avLst/>
          </a:prstGeom>
          <a:noFill/>
        </p:spPr>
        <p:txBody>
          <a:bodyPr wrap="square" rtlCol="0">
            <a:spAutoFit/>
          </a:bodyPr>
          <a:lstStyle/>
          <a:p>
            <a:r>
              <a:rPr lang="en-US" sz="2000" b="1" u="sng" dirty="0"/>
              <a:t>Spacing</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Include enough </a:t>
            </a:r>
            <a:r>
              <a:rPr lang="en-US" sz="1600" b="1" dirty="0">
                <a:solidFill>
                  <a:srgbClr val="212121"/>
                </a:solidFill>
                <a:effectLst/>
                <a:highlight>
                  <a:srgbClr val="FFFFFF"/>
                </a:highlight>
                <a:ea typeface="Times New Roman" panose="02020603050405020304" pitchFamily="18" charset="0"/>
              </a:rPr>
              <a:t>white/blank space </a:t>
            </a:r>
            <a:r>
              <a:rPr lang="en-US" sz="1600" dirty="0">
                <a:solidFill>
                  <a:srgbClr val="212121"/>
                </a:solidFill>
                <a:effectLst/>
                <a:highlight>
                  <a:srgbClr val="FFFFFF"/>
                </a:highlight>
                <a:ea typeface="Times New Roman" panose="02020603050405020304" pitchFamily="18" charset="0"/>
              </a:rPr>
              <a:t>to avoid a cluttered look.</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30% white/blank space</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40% title and text</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30% graphic images</a:t>
            </a:r>
          </a:p>
        </p:txBody>
      </p:sp>
      <p:sp>
        <p:nvSpPr>
          <p:cNvPr id="14" name="TextBox 13">
            <a:extLst>
              <a:ext uri="{FF2B5EF4-FFF2-40B4-BE49-F238E27FC236}">
                <a16:creationId xmlns:a16="http://schemas.microsoft.com/office/drawing/2014/main" id="{AF51808A-3264-F0C4-9B04-6DFB9FD28D05}"/>
              </a:ext>
            </a:extLst>
          </p:cNvPr>
          <p:cNvSpPr txBox="1"/>
          <p:nvPr/>
        </p:nvSpPr>
        <p:spPr>
          <a:xfrm>
            <a:off x="8425714" y="1502212"/>
            <a:ext cx="3461486" cy="3108543"/>
          </a:xfrm>
          <a:prstGeom prst="rect">
            <a:avLst/>
          </a:prstGeom>
          <a:noFill/>
        </p:spPr>
        <p:txBody>
          <a:bodyPr wrap="square" rtlCol="0">
            <a:spAutoFit/>
          </a:bodyPr>
          <a:lstStyle/>
          <a:p>
            <a:r>
              <a:rPr lang="en-US" sz="2000" b="1" u="sng" dirty="0">
                <a:solidFill>
                  <a:srgbClr val="212121"/>
                </a:solidFill>
                <a:effectLst/>
                <a:highlight>
                  <a:srgbClr val="FFFFFF"/>
                </a:highlight>
                <a:ea typeface="Times New Roman" panose="02020603050405020304" pitchFamily="18" charset="0"/>
              </a:rPr>
              <a:t>Layout: </a:t>
            </a:r>
            <a:endParaRPr lang="en-US" sz="2000" b="1" u="sng" dirty="0">
              <a:effectLst/>
              <a:ea typeface="Times New Roman" panose="02020603050405020304" pitchFamily="18" charset="0"/>
            </a:endParaRPr>
          </a:p>
          <a:p>
            <a:r>
              <a:rPr lang="en-US" sz="1600" b="1" dirty="0"/>
              <a:t>Professional presentation </a:t>
            </a:r>
            <a:r>
              <a:rPr lang="en-US" sz="1600" dirty="0"/>
              <a:t>and </a:t>
            </a:r>
            <a:r>
              <a:rPr lang="en-US" sz="1600" b="1" dirty="0"/>
              <a:t>accessibility</a:t>
            </a:r>
            <a:r>
              <a:rPr lang="en-US" sz="1600" dirty="0"/>
              <a:t> are required. Varied layouts are encouraged to best present research and discipline. Aspect ratio of 16:9 preferred.</a:t>
            </a:r>
          </a:p>
          <a:p>
            <a:pPr marL="285750" indent="-285750">
              <a:buFont typeface="Arial" panose="020B0604020202020204" pitchFamily="34" charset="0"/>
              <a:buChar char="•"/>
            </a:pPr>
            <a:r>
              <a:rPr lang="en-US" sz="1600" dirty="0">
                <a:solidFill>
                  <a:srgbClr val="212121"/>
                </a:solidFill>
                <a:effectLst/>
                <a:highlight>
                  <a:srgbClr val="FFFFFF"/>
                </a:highlight>
                <a:ea typeface="Times New Roman" panose="02020603050405020304" pitchFamily="18" charset="0"/>
              </a:rPr>
              <a:t>Arrange sections in a logical flow, typically moving from left to right, top to bottom.</a:t>
            </a:r>
          </a:p>
          <a:p>
            <a:pPr marL="285750" indent="-285750">
              <a:buFont typeface="Arial" panose="020B0604020202020204" pitchFamily="34" charset="0"/>
              <a:buChar char="•"/>
            </a:pPr>
            <a:r>
              <a:rPr lang="en-US" sz="1600" dirty="0">
                <a:solidFill>
                  <a:srgbClr val="212121"/>
                </a:solidFill>
                <a:highlight>
                  <a:srgbClr val="FFFFFF"/>
                </a:highlight>
                <a:ea typeface="Times New Roman" panose="02020603050405020304" pitchFamily="18" charset="0"/>
              </a:rPr>
              <a:t>To increase readability, e</a:t>
            </a:r>
            <a:r>
              <a:rPr lang="en-US" sz="1600" dirty="0">
                <a:solidFill>
                  <a:srgbClr val="212121"/>
                </a:solidFill>
                <a:effectLst/>
                <a:highlight>
                  <a:srgbClr val="FFFFFF"/>
                </a:highlight>
                <a:ea typeface="Times New Roman" panose="02020603050405020304" pitchFamily="18" charset="0"/>
              </a:rPr>
              <a:t>nsure content is organized in columns and is symmetrically aligned.</a:t>
            </a:r>
            <a:endParaRPr lang="en-US" sz="1600" dirty="0">
              <a:solidFill>
                <a:srgbClr val="212121"/>
              </a:solidFill>
              <a:highlight>
                <a:srgbClr val="FFFFFF"/>
              </a:highlight>
              <a:ea typeface="Times New Roman" panose="02020603050405020304" pitchFamily="18" charset="0"/>
            </a:endParaRPr>
          </a:p>
        </p:txBody>
      </p:sp>
      <p:pic>
        <p:nvPicPr>
          <p:cNvPr id="15" name="Graphic 14" descr="Bar chart with solid fill">
            <a:extLst>
              <a:ext uri="{FF2B5EF4-FFF2-40B4-BE49-F238E27FC236}">
                <a16:creationId xmlns:a16="http://schemas.microsoft.com/office/drawing/2014/main" id="{00057303-48D9-A581-5777-30E0FAD817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46546" y="2881841"/>
            <a:ext cx="914400" cy="914400"/>
          </a:xfrm>
          <a:prstGeom prst="rect">
            <a:avLst/>
          </a:prstGeom>
        </p:spPr>
      </p:pic>
      <p:pic>
        <p:nvPicPr>
          <p:cNvPr id="16" name="Graphic 15" descr="Table with solid fill">
            <a:extLst>
              <a:ext uri="{FF2B5EF4-FFF2-40B4-BE49-F238E27FC236}">
                <a16:creationId xmlns:a16="http://schemas.microsoft.com/office/drawing/2014/main" id="{9CD4E472-D941-9848-1A01-5B9E97C4DD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98596" y="5571797"/>
            <a:ext cx="914400" cy="914400"/>
          </a:xfrm>
          <a:prstGeom prst="rect">
            <a:avLst/>
          </a:prstGeom>
        </p:spPr>
      </p:pic>
      <p:pic>
        <p:nvPicPr>
          <p:cNvPr id="17" name="Picture 16" descr="A red and white logo with a flower&#10;&#10;Description automatically generated">
            <a:extLst>
              <a:ext uri="{FF2B5EF4-FFF2-40B4-BE49-F238E27FC236}">
                <a16:creationId xmlns:a16="http://schemas.microsoft.com/office/drawing/2014/main" id="{6D677D5E-D985-2309-25DD-942A432E2958}"/>
              </a:ext>
            </a:extLst>
          </p:cNvPr>
          <p:cNvPicPr>
            <a:picLocks noChangeAspect="1"/>
          </p:cNvPicPr>
          <p:nvPr/>
        </p:nvPicPr>
        <p:blipFill>
          <a:blip r:embed="rId6"/>
          <a:stretch>
            <a:fillRect/>
          </a:stretch>
        </p:blipFill>
        <p:spPr>
          <a:xfrm>
            <a:off x="339969" y="281652"/>
            <a:ext cx="1097516" cy="954107"/>
          </a:xfrm>
          <a:prstGeom prst="rect">
            <a:avLst/>
          </a:prstGeom>
        </p:spPr>
      </p:pic>
      <p:pic>
        <p:nvPicPr>
          <p:cNvPr id="18" name="Picture 17" descr="A logo for the american congress of rehabilitation medicine&#10;&#10;Description automatically generated">
            <a:extLst>
              <a:ext uri="{FF2B5EF4-FFF2-40B4-BE49-F238E27FC236}">
                <a16:creationId xmlns:a16="http://schemas.microsoft.com/office/drawing/2014/main" id="{080A3773-FA83-3C23-AA2D-7046E30A48E8}"/>
              </a:ext>
            </a:extLst>
          </p:cNvPr>
          <p:cNvPicPr>
            <a:picLocks noChangeAspect="1"/>
          </p:cNvPicPr>
          <p:nvPr/>
        </p:nvPicPr>
        <p:blipFill>
          <a:blip r:embed="rId7"/>
          <a:stretch>
            <a:fillRect/>
          </a:stretch>
        </p:blipFill>
        <p:spPr>
          <a:xfrm>
            <a:off x="10945854" y="198797"/>
            <a:ext cx="1064159" cy="953753"/>
          </a:xfrm>
          <a:prstGeom prst="rect">
            <a:avLst/>
          </a:prstGeom>
        </p:spPr>
      </p:pic>
    </p:spTree>
    <p:extLst>
      <p:ext uri="{BB962C8B-B14F-4D97-AF65-F5344CB8AC3E}">
        <p14:creationId xmlns:p14="http://schemas.microsoft.com/office/powerpoint/2010/main" val="3034058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865101"/>
            <a:ext cx="10515600" cy="1091716"/>
          </a:xfrm>
        </p:spPr>
        <p:txBody>
          <a:bodyPr>
            <a:normAutofit/>
          </a:bodyPr>
          <a:lstStyle/>
          <a:p>
            <a:r>
              <a:rPr lang="en-US" b="1" cap="all" dirty="0">
                <a:solidFill>
                  <a:srgbClr val="C00000"/>
                </a:solidFill>
                <a:latin typeface="Calibri" panose="020F0502020204030204" pitchFamily="34" charset="0"/>
                <a:cs typeface="Calibri" panose="020F0502020204030204" pitchFamily="34" charset="0"/>
              </a:rPr>
              <a:t>How to Design your poster</a:t>
            </a:r>
          </a:p>
        </p:txBody>
      </p:sp>
      <p:sp>
        <p:nvSpPr>
          <p:cNvPr id="3" name="Content Placeholder 2"/>
          <p:cNvSpPr>
            <a:spLocks noGrp="1"/>
          </p:cNvSpPr>
          <p:nvPr>
            <p:ph idx="1"/>
          </p:nvPr>
        </p:nvSpPr>
        <p:spPr>
          <a:xfrm>
            <a:off x="419100" y="1780959"/>
            <a:ext cx="11353799" cy="4863083"/>
          </a:xfrm>
        </p:spPr>
        <p:txBody>
          <a:bodyPr>
            <a:normAutofit fontScale="92500" lnSpcReduction="20000"/>
          </a:bodyPr>
          <a:lstStyle/>
          <a:p>
            <a:pPr marL="0" marR="0" lvl="0" indent="0">
              <a:spcBef>
                <a:spcPts val="0"/>
              </a:spcBef>
              <a:spcAft>
                <a:spcPts val="0"/>
              </a:spcAft>
              <a:buNone/>
            </a:pPr>
            <a:r>
              <a:rPr lang="en-US" sz="2400" b="1" dirty="0">
                <a:solidFill>
                  <a:srgbClr val="212121"/>
                </a:solidFill>
                <a:effectLst/>
                <a:highlight>
                  <a:srgbClr val="FFFFFF"/>
                </a:highlight>
                <a:ea typeface="Times New Roman" panose="02020603050405020304" pitchFamily="18" charset="0"/>
              </a:rPr>
              <a:t>Design Elements</a:t>
            </a:r>
            <a:endParaRPr lang="en-US" sz="2400" b="1" dirty="0">
              <a:effectLst/>
              <a:ea typeface="Times New Roman" panose="02020603050405020304" pitchFamily="18" charset="0"/>
            </a:endParaRPr>
          </a:p>
          <a:p>
            <a:pPr marR="0" lvl="1">
              <a:spcBef>
                <a:spcPts val="0"/>
              </a:spcBef>
              <a:spcAft>
                <a:spcPts val="0"/>
              </a:spcAft>
            </a:pPr>
            <a:r>
              <a:rPr lang="en-US" dirty="0">
                <a:solidFill>
                  <a:srgbClr val="212121"/>
                </a:solidFill>
                <a:effectLst/>
                <a:highlight>
                  <a:srgbClr val="FFFFFF"/>
                </a:highlight>
                <a:ea typeface="Times New Roman" panose="02020603050405020304" pitchFamily="18" charset="0"/>
              </a:rPr>
              <a:t>Layout: </a:t>
            </a:r>
            <a:endParaRPr lang="en-US" dirty="0">
              <a:effectLst/>
              <a:ea typeface="Times New Roman" panose="02020603050405020304" pitchFamily="18" charset="0"/>
            </a:endParaRPr>
          </a:p>
          <a:p>
            <a:pPr marR="0" lvl="2">
              <a:spcBef>
                <a:spcPts val="0"/>
              </a:spcBef>
              <a:spcAft>
                <a:spcPts val="0"/>
              </a:spcAft>
            </a:pPr>
            <a:r>
              <a:rPr lang="en-US" sz="2400" dirty="0">
                <a:solidFill>
                  <a:srgbClr val="212121"/>
                </a:solidFill>
                <a:effectLst/>
                <a:highlight>
                  <a:srgbClr val="FFFFFF"/>
                </a:highlight>
                <a:ea typeface="Times New Roman" panose="02020603050405020304" pitchFamily="18" charset="0"/>
              </a:rPr>
              <a:t>Arrange your sections in a logical flow, typically moving from left to right, top to bottom.</a:t>
            </a:r>
          </a:p>
          <a:p>
            <a:pPr marR="0" lvl="2">
              <a:spcBef>
                <a:spcPts val="0"/>
              </a:spcBef>
              <a:spcAft>
                <a:spcPts val="0"/>
              </a:spcAft>
            </a:pPr>
            <a:r>
              <a:rPr lang="en-US" sz="2400" dirty="0">
                <a:solidFill>
                  <a:srgbClr val="212121"/>
                </a:solidFill>
                <a:highlight>
                  <a:srgbClr val="FFFFFF"/>
                </a:highlight>
                <a:ea typeface="Times New Roman" panose="02020603050405020304" pitchFamily="18" charset="0"/>
              </a:rPr>
              <a:t>To increase readability, e</a:t>
            </a:r>
            <a:r>
              <a:rPr lang="en-US" sz="2400" dirty="0">
                <a:solidFill>
                  <a:srgbClr val="212121"/>
                </a:solidFill>
                <a:effectLst/>
                <a:highlight>
                  <a:srgbClr val="FFFFFF"/>
                </a:highlight>
                <a:ea typeface="Times New Roman" panose="02020603050405020304" pitchFamily="18" charset="0"/>
              </a:rPr>
              <a:t>nsure content is organized in columns and is symmetrically aligned.</a:t>
            </a:r>
            <a:endParaRPr lang="en-US" sz="2400" dirty="0">
              <a:solidFill>
                <a:srgbClr val="212121"/>
              </a:solidFill>
              <a:highlight>
                <a:srgbClr val="FFFFFF"/>
              </a:highlight>
              <a:ea typeface="Times New Roman" panose="02020603050405020304" pitchFamily="18" charset="0"/>
            </a:endParaRPr>
          </a:p>
          <a:p>
            <a:pPr lvl="1">
              <a:spcBef>
                <a:spcPts val="0"/>
              </a:spcBef>
            </a:pPr>
            <a:r>
              <a:rPr lang="en-US" dirty="0">
                <a:solidFill>
                  <a:srgbClr val="212121"/>
                </a:solidFill>
                <a:effectLst/>
                <a:highlight>
                  <a:srgbClr val="FFFFFF"/>
                </a:highlight>
                <a:ea typeface="Times New Roman" panose="02020603050405020304" pitchFamily="18" charset="0"/>
              </a:rPr>
              <a:t>Font and Colors: </a:t>
            </a:r>
            <a:endParaRPr lang="en-US" dirty="0">
              <a:effectLst/>
              <a:ea typeface="Times New Roman" panose="02020603050405020304" pitchFamily="18" charset="0"/>
            </a:endParaRPr>
          </a:p>
          <a:p>
            <a:pPr lvl="2">
              <a:spcBef>
                <a:spcPts val="0"/>
              </a:spcBef>
            </a:pPr>
            <a:r>
              <a:rPr lang="en-US" sz="2400" dirty="0"/>
              <a:t>Ensure all text is </a:t>
            </a:r>
            <a:r>
              <a:rPr lang="en-US" sz="2400" b="1" dirty="0"/>
              <a:t>16 pt or larger</a:t>
            </a:r>
            <a:r>
              <a:rPr lang="en-US" sz="2400" dirty="0"/>
              <a:t>.</a:t>
            </a:r>
          </a:p>
          <a:p>
            <a:pPr marR="0" lvl="2">
              <a:spcBef>
                <a:spcPts val="0"/>
              </a:spcBef>
              <a:spcAft>
                <a:spcPts val="0"/>
              </a:spcAft>
            </a:pPr>
            <a:r>
              <a:rPr lang="en-US" sz="2400" dirty="0">
                <a:solidFill>
                  <a:srgbClr val="212121"/>
                </a:solidFill>
                <a:effectLst/>
                <a:highlight>
                  <a:srgbClr val="FFFFFF"/>
                </a:highlight>
                <a:ea typeface="Times New Roman" panose="02020603050405020304" pitchFamily="18" charset="0"/>
              </a:rPr>
              <a:t>Use readable fonts (such as Arial, Verdana, or other Sans Serif fonts) and a color scheme that enhances readability. </a:t>
            </a:r>
            <a:endParaRPr lang="en-US" sz="2400" dirty="0">
              <a:effectLst/>
              <a:ea typeface="Times New Roman" panose="02020603050405020304" pitchFamily="18" charset="0"/>
            </a:endParaRPr>
          </a:p>
          <a:p>
            <a:pPr lvl="2">
              <a:spcBef>
                <a:spcPts val="0"/>
              </a:spcBef>
            </a:pPr>
            <a:r>
              <a:rPr lang="en-US" sz="2400" dirty="0">
                <a:solidFill>
                  <a:srgbClr val="212121"/>
                </a:solidFill>
                <a:effectLst/>
                <a:highlight>
                  <a:srgbClr val="FFFFFF"/>
                </a:highlight>
                <a:ea typeface="Times New Roman" panose="02020603050405020304" pitchFamily="18" charset="0"/>
              </a:rPr>
              <a:t>Avoid overly bright or clashing colors.</a:t>
            </a:r>
          </a:p>
          <a:p>
            <a:pPr lvl="2">
              <a:spcBef>
                <a:spcPts val="0"/>
              </a:spcBef>
            </a:pPr>
            <a:r>
              <a:rPr lang="en-US" sz="2400" b="1" dirty="0"/>
              <a:t> Do not use color alone </a:t>
            </a:r>
            <a:r>
              <a:rPr lang="en-US" sz="2400" dirty="0"/>
              <a:t>to convey information. </a:t>
            </a:r>
            <a:endParaRPr lang="en-US" sz="2400" dirty="0">
              <a:effectLst/>
              <a:ea typeface="Times New Roman" panose="02020603050405020304" pitchFamily="18" charset="0"/>
            </a:endParaRPr>
          </a:p>
          <a:p>
            <a:pPr marR="0" lvl="1">
              <a:spcBef>
                <a:spcPts val="0"/>
              </a:spcBef>
              <a:spcAft>
                <a:spcPts val="0"/>
              </a:spcAft>
            </a:pPr>
            <a:r>
              <a:rPr lang="en-US" dirty="0">
                <a:solidFill>
                  <a:srgbClr val="212121"/>
                </a:solidFill>
                <a:effectLst/>
                <a:highlight>
                  <a:srgbClr val="FFFFFF"/>
                </a:highlight>
                <a:ea typeface="Times New Roman" panose="02020603050405020304" pitchFamily="18" charset="0"/>
              </a:rPr>
              <a:t>Spacing: </a:t>
            </a:r>
            <a:endParaRPr lang="en-US" dirty="0">
              <a:effectLst/>
              <a:ea typeface="Times New Roman" panose="02020603050405020304" pitchFamily="18" charset="0"/>
            </a:endParaRPr>
          </a:p>
          <a:p>
            <a:pPr marR="0" lvl="2">
              <a:spcBef>
                <a:spcPts val="0"/>
              </a:spcBef>
              <a:spcAft>
                <a:spcPts val="0"/>
              </a:spcAft>
            </a:pPr>
            <a:r>
              <a:rPr lang="en-US" sz="2400" dirty="0">
                <a:solidFill>
                  <a:srgbClr val="212121"/>
                </a:solidFill>
                <a:effectLst/>
                <a:highlight>
                  <a:srgbClr val="FFFFFF"/>
                </a:highlight>
                <a:ea typeface="Times New Roman" panose="02020603050405020304" pitchFamily="18" charset="0"/>
              </a:rPr>
              <a:t>Make sure there is enough </a:t>
            </a:r>
            <a:r>
              <a:rPr lang="en-US" sz="2400" b="1" dirty="0">
                <a:solidFill>
                  <a:srgbClr val="212121"/>
                </a:solidFill>
                <a:effectLst/>
                <a:highlight>
                  <a:srgbClr val="FFFFFF"/>
                </a:highlight>
                <a:ea typeface="Times New Roman" panose="02020603050405020304" pitchFamily="18" charset="0"/>
              </a:rPr>
              <a:t>white space </a:t>
            </a:r>
            <a:r>
              <a:rPr lang="en-US" sz="2400" dirty="0">
                <a:solidFill>
                  <a:srgbClr val="212121"/>
                </a:solidFill>
                <a:effectLst/>
                <a:highlight>
                  <a:srgbClr val="FFFFFF"/>
                </a:highlight>
                <a:ea typeface="Times New Roman" panose="02020603050405020304" pitchFamily="18" charset="0"/>
              </a:rPr>
              <a:t>to avoid a cluttered look. Guidelines suggest:</a:t>
            </a:r>
          </a:p>
          <a:p>
            <a:pPr lvl="3">
              <a:spcBef>
                <a:spcPts val="0"/>
              </a:spcBef>
            </a:pPr>
            <a:r>
              <a:rPr lang="en-US" sz="2400" dirty="0">
                <a:solidFill>
                  <a:srgbClr val="212121"/>
                </a:solidFill>
                <a:effectLst/>
                <a:highlight>
                  <a:srgbClr val="FFFFFF"/>
                </a:highlight>
                <a:ea typeface="Times New Roman" panose="02020603050405020304" pitchFamily="18" charset="0"/>
              </a:rPr>
              <a:t>30% white space</a:t>
            </a:r>
          </a:p>
          <a:p>
            <a:pPr lvl="3">
              <a:spcBef>
                <a:spcPts val="0"/>
              </a:spcBef>
            </a:pPr>
            <a:r>
              <a:rPr lang="en-US" sz="2400" dirty="0">
                <a:solidFill>
                  <a:srgbClr val="212121"/>
                </a:solidFill>
                <a:effectLst/>
                <a:highlight>
                  <a:srgbClr val="FFFFFF"/>
                </a:highlight>
                <a:ea typeface="Times New Roman" panose="02020603050405020304" pitchFamily="18" charset="0"/>
              </a:rPr>
              <a:t>40% title and text</a:t>
            </a:r>
          </a:p>
          <a:p>
            <a:pPr lvl="3">
              <a:spcBef>
                <a:spcPts val="0"/>
              </a:spcBef>
            </a:pPr>
            <a:r>
              <a:rPr lang="en-US" sz="2400" dirty="0">
                <a:solidFill>
                  <a:srgbClr val="212121"/>
                </a:solidFill>
                <a:effectLst/>
                <a:highlight>
                  <a:srgbClr val="FFFFFF"/>
                </a:highlight>
                <a:ea typeface="Times New Roman" panose="02020603050405020304" pitchFamily="18" charset="0"/>
              </a:rPr>
              <a:t>30% graphic images</a:t>
            </a:r>
          </a:p>
          <a:p>
            <a:pPr lvl="1">
              <a:spcBef>
                <a:spcPts val="0"/>
              </a:spcBef>
            </a:pPr>
            <a:r>
              <a:rPr lang="en-US" dirty="0">
                <a:solidFill>
                  <a:srgbClr val="212121"/>
                </a:solidFill>
                <a:highlight>
                  <a:srgbClr val="FFFFFF"/>
                </a:highlight>
              </a:rPr>
              <a:t>Contrast:</a:t>
            </a:r>
          </a:p>
          <a:p>
            <a:pPr lvl="2">
              <a:spcBef>
                <a:spcPts val="0"/>
              </a:spcBef>
            </a:pPr>
            <a:r>
              <a:rPr lang="en-US" sz="2400" dirty="0"/>
              <a:t>Ensure sufficient contrast for text and background colors (i.e., black text on a light background or white text on a dark background). </a:t>
            </a:r>
          </a:p>
          <a:p>
            <a:pPr lvl="2">
              <a:spcBef>
                <a:spcPts val="0"/>
              </a:spcBef>
            </a:pPr>
            <a:r>
              <a:rPr lang="en-US" sz="2400" dirty="0"/>
              <a:t>Use different colors, not shades of the same color, when presenting data. </a:t>
            </a:r>
          </a:p>
          <a:p>
            <a:pPr marL="1143000" marR="0" lvl="2" indent="-228600">
              <a:spcBef>
                <a:spcPts val="0"/>
              </a:spcBef>
              <a:spcAft>
                <a:spcPts val="0"/>
              </a:spcAft>
              <a:buFont typeface="Courier New" panose="02070309020205020404" pitchFamily="49" charset="0"/>
              <a:buChar char="o"/>
            </a:pPr>
            <a:endParaRPr lang="en-US" dirty="0">
              <a:effectLst/>
              <a:latin typeface="Times New Roman" panose="02020603050405020304" pitchFamily="18" charset="0"/>
              <a:ea typeface="Times New Roman" panose="02020603050405020304" pitchFamily="18" charset="0"/>
            </a:endParaRPr>
          </a:p>
          <a:p>
            <a:pPr marL="0" indent="0">
              <a:spcAft>
                <a:spcPts val="600"/>
              </a:spcAft>
              <a:buNone/>
            </a:pPr>
            <a:endParaRPr lang="en-US" b="1" dirty="0"/>
          </a:p>
        </p:txBody>
      </p:sp>
    </p:spTree>
    <p:extLst>
      <p:ext uri="{BB962C8B-B14F-4D97-AF65-F5344CB8AC3E}">
        <p14:creationId xmlns:p14="http://schemas.microsoft.com/office/powerpoint/2010/main" val="24499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865101"/>
            <a:ext cx="10515600" cy="1091716"/>
          </a:xfrm>
        </p:spPr>
        <p:txBody>
          <a:bodyPr>
            <a:normAutofit/>
          </a:bodyPr>
          <a:lstStyle/>
          <a:p>
            <a:r>
              <a:rPr lang="en-US" b="1" cap="all" dirty="0">
                <a:solidFill>
                  <a:srgbClr val="C00000"/>
                </a:solidFill>
                <a:latin typeface="Calibri" panose="020F0502020204030204" pitchFamily="34" charset="0"/>
                <a:cs typeface="Calibri" panose="020F0502020204030204" pitchFamily="34" charset="0"/>
              </a:rPr>
              <a:t>How to Design your poster</a:t>
            </a:r>
          </a:p>
        </p:txBody>
      </p:sp>
      <p:sp>
        <p:nvSpPr>
          <p:cNvPr id="3" name="Content Placeholder 2"/>
          <p:cNvSpPr>
            <a:spLocks noGrp="1"/>
          </p:cNvSpPr>
          <p:nvPr>
            <p:ph idx="1"/>
          </p:nvPr>
        </p:nvSpPr>
        <p:spPr>
          <a:xfrm>
            <a:off x="245661" y="1890141"/>
            <a:ext cx="11573300" cy="4863083"/>
          </a:xfrm>
        </p:spPr>
        <p:txBody>
          <a:bodyPr>
            <a:normAutofit lnSpcReduction="10000"/>
          </a:bodyPr>
          <a:lstStyle/>
          <a:p>
            <a:pPr marL="0" marR="0" lvl="0" indent="0">
              <a:spcBef>
                <a:spcPts val="0"/>
              </a:spcBef>
              <a:spcAft>
                <a:spcPts val="0"/>
              </a:spcAft>
              <a:buNone/>
            </a:pPr>
            <a:r>
              <a:rPr lang="en-US" sz="2400" b="1" dirty="0">
                <a:solidFill>
                  <a:srgbClr val="212121"/>
                </a:solidFill>
                <a:effectLst/>
                <a:highlight>
                  <a:srgbClr val="FFFFFF"/>
                </a:highlight>
                <a:ea typeface="Times New Roman" panose="02020603050405020304" pitchFamily="18" charset="0"/>
              </a:rPr>
              <a:t>Design Elements (continued)</a:t>
            </a:r>
          </a:p>
          <a:p>
            <a:pPr marL="0" marR="0" lvl="0" indent="0">
              <a:spcBef>
                <a:spcPts val="0"/>
              </a:spcBef>
              <a:spcAft>
                <a:spcPts val="0"/>
              </a:spcAft>
              <a:buNone/>
            </a:pPr>
            <a:endParaRPr lang="en-US" sz="2400" b="1" dirty="0">
              <a:solidFill>
                <a:srgbClr val="212121"/>
              </a:solidFill>
              <a:effectLst/>
              <a:highlight>
                <a:srgbClr val="FFFFFF"/>
              </a:highlight>
              <a:ea typeface="Times New Roman" panose="02020603050405020304" pitchFamily="18" charset="0"/>
            </a:endParaRPr>
          </a:p>
          <a:p>
            <a:pPr>
              <a:spcBef>
                <a:spcPts val="0"/>
              </a:spcBef>
            </a:pPr>
            <a:r>
              <a:rPr lang="en-US" sz="2400" dirty="0">
                <a:solidFill>
                  <a:srgbClr val="212121"/>
                </a:solidFill>
                <a:effectLst/>
                <a:highlight>
                  <a:srgbClr val="FFFFFF"/>
                </a:highlight>
                <a:ea typeface="Times New Roman" panose="02020603050405020304" pitchFamily="18" charset="0"/>
              </a:rPr>
              <a:t>Text:</a:t>
            </a:r>
          </a:p>
          <a:p>
            <a:pPr lvl="1">
              <a:spcBef>
                <a:spcPts val="0"/>
              </a:spcBef>
            </a:pPr>
            <a:r>
              <a:rPr lang="en-US" dirty="0">
                <a:solidFill>
                  <a:srgbClr val="212121"/>
                </a:solidFill>
                <a:highlight>
                  <a:srgbClr val="FFFFFF"/>
                </a:highlight>
                <a:ea typeface="Times New Roman" panose="02020603050405020304" pitchFamily="18" charset="0"/>
              </a:rPr>
              <a:t>Best practice for posters is considered to be 800-1000 words. </a:t>
            </a:r>
          </a:p>
          <a:p>
            <a:pPr lvl="1">
              <a:spcBef>
                <a:spcPts val="0"/>
              </a:spcBef>
            </a:pPr>
            <a:r>
              <a:rPr lang="en-US" dirty="0">
                <a:solidFill>
                  <a:srgbClr val="212121"/>
                </a:solidFill>
                <a:effectLst/>
                <a:highlight>
                  <a:srgbClr val="FFFFFF"/>
                </a:highlight>
                <a:ea typeface="Times New Roman" panose="02020603050405020304" pitchFamily="18" charset="0"/>
              </a:rPr>
              <a:t>Title should be bolded, a minimum 48-point font, and not exceed two lines.</a:t>
            </a:r>
          </a:p>
          <a:p>
            <a:pPr lvl="1">
              <a:spcBef>
                <a:spcPts val="0"/>
              </a:spcBef>
            </a:pPr>
            <a:r>
              <a:rPr lang="en-US" dirty="0">
                <a:solidFill>
                  <a:srgbClr val="212121"/>
                </a:solidFill>
                <a:highlight>
                  <a:srgbClr val="FFFFFF"/>
                </a:highlight>
                <a:ea typeface="Times New Roman" panose="02020603050405020304" pitchFamily="18" charset="0"/>
              </a:rPr>
              <a:t>Ensure text is organized into sections and labeled with headings as specified in the instructions for structured abstracts. </a:t>
            </a:r>
          </a:p>
          <a:p>
            <a:pPr>
              <a:spcBef>
                <a:spcPts val="0"/>
              </a:spcBef>
            </a:pPr>
            <a:r>
              <a:rPr lang="en-US" sz="2400" dirty="0">
                <a:solidFill>
                  <a:srgbClr val="212121"/>
                </a:solidFill>
                <a:effectLst/>
                <a:highlight>
                  <a:srgbClr val="FFFFFF"/>
                </a:highlight>
                <a:ea typeface="Times New Roman" panose="02020603050405020304" pitchFamily="18" charset="0"/>
              </a:rPr>
              <a:t>Visuals: </a:t>
            </a:r>
          </a:p>
          <a:p>
            <a:pPr lvl="1">
              <a:spcBef>
                <a:spcPts val="0"/>
              </a:spcBef>
            </a:pPr>
            <a:r>
              <a:rPr lang="en-US" dirty="0">
                <a:solidFill>
                  <a:srgbClr val="212121"/>
                </a:solidFill>
                <a:effectLst/>
                <a:highlight>
                  <a:srgbClr val="FFFFFF"/>
                </a:highlight>
                <a:ea typeface="Times New Roman" panose="02020603050405020304" pitchFamily="18" charset="0"/>
              </a:rPr>
              <a:t>Use 300-DPI images, graphs, and charts. </a:t>
            </a:r>
            <a:endParaRPr lang="en-US" dirty="0">
              <a:highlight>
                <a:srgbClr val="FFFFFF"/>
              </a:highlight>
              <a:ea typeface="Times New Roman" panose="02020603050405020304" pitchFamily="18" charset="0"/>
            </a:endParaRPr>
          </a:p>
          <a:p>
            <a:pPr lvl="1">
              <a:spcBef>
                <a:spcPts val="0"/>
              </a:spcBef>
            </a:pPr>
            <a:r>
              <a:rPr lang="en-US" dirty="0">
                <a:solidFill>
                  <a:srgbClr val="212121"/>
                </a:solidFill>
                <a:effectLst/>
                <a:highlight>
                  <a:srgbClr val="FFFFFF"/>
                </a:highlight>
                <a:ea typeface="Times New Roman" panose="02020603050405020304" pitchFamily="18" charset="0"/>
              </a:rPr>
              <a:t>Ensure they are labeled correctly and easy to interpret.</a:t>
            </a:r>
            <a:endParaRPr lang="en-US" dirty="0">
              <a:solidFill>
                <a:srgbClr val="212121"/>
              </a:solidFill>
              <a:highlight>
                <a:srgbClr val="FFFFFF"/>
              </a:highlight>
              <a:ea typeface="Times New Roman" panose="02020603050405020304" pitchFamily="18" charset="0"/>
            </a:endParaRPr>
          </a:p>
          <a:p>
            <a:pPr lvl="1">
              <a:spcBef>
                <a:spcPts val="0"/>
              </a:spcBef>
            </a:pPr>
            <a:r>
              <a:rPr lang="en-US" dirty="0">
                <a:solidFill>
                  <a:srgbClr val="212121"/>
                </a:solidFill>
                <a:effectLst/>
                <a:highlight>
                  <a:srgbClr val="FFFFFF"/>
                </a:highlight>
                <a:ea typeface="Times New Roman" panose="02020603050405020304" pitchFamily="18" charset="0"/>
              </a:rPr>
              <a:t>Always credit sources when appropriate.</a:t>
            </a:r>
          </a:p>
          <a:p>
            <a:pPr>
              <a:spcBef>
                <a:spcPts val="0"/>
              </a:spcBef>
            </a:pPr>
            <a:r>
              <a:rPr lang="en-US" sz="2400" dirty="0"/>
              <a:t>Tables</a:t>
            </a:r>
          </a:p>
          <a:p>
            <a:pPr lvl="1">
              <a:spcBef>
                <a:spcPts val="0"/>
              </a:spcBef>
            </a:pPr>
            <a:r>
              <a:rPr lang="en-US" dirty="0"/>
              <a:t>Ensure the table has clear header information to identify rows and columns.</a:t>
            </a:r>
          </a:p>
          <a:p>
            <a:pPr lvl="1">
              <a:spcBef>
                <a:spcPts val="0"/>
              </a:spcBef>
            </a:pPr>
            <a:r>
              <a:rPr lang="en-US" dirty="0"/>
              <a:t>Use simple tables that hold data only (do not use functionality such as merged cells, split cells, etc.). </a:t>
            </a:r>
          </a:p>
          <a:p>
            <a:pPr lvl="1">
              <a:spcBef>
                <a:spcPts val="0"/>
              </a:spcBef>
            </a:pPr>
            <a:r>
              <a:rPr lang="en-US" dirty="0"/>
              <a:t>Use different colors, not shades of the same color, when presenting data. </a:t>
            </a:r>
          </a:p>
          <a:p>
            <a:pPr lvl="1">
              <a:spcBef>
                <a:spcPts val="0"/>
              </a:spcBef>
              <a:buFont typeface="Courier New" panose="02070309020205020404" pitchFamily="49" charset="0"/>
              <a:buChar char="o"/>
            </a:pPr>
            <a:endParaRPr lang="en-US" dirty="0">
              <a:solidFill>
                <a:srgbClr val="212121"/>
              </a:solidFill>
              <a:effectLst/>
              <a:highlight>
                <a:srgbClr val="FFFFFF"/>
              </a:highlight>
              <a:latin typeface="Times New Roman" panose="02020603050405020304" pitchFamily="18" charset="0"/>
              <a:ea typeface="Times New Roman" panose="02020603050405020304" pitchFamily="18" charset="0"/>
            </a:endParaRPr>
          </a:p>
          <a:p>
            <a:pPr marL="1143000" marR="0" lvl="2" indent="-228600">
              <a:spcBef>
                <a:spcPts val="0"/>
              </a:spcBef>
              <a:spcAft>
                <a:spcPts val="0"/>
              </a:spcAft>
              <a:buFont typeface="Courier New" panose="02070309020205020404" pitchFamily="49" charset="0"/>
              <a:buChar char="o"/>
            </a:pPr>
            <a:endParaRPr lang="en-US" dirty="0">
              <a:effectLst/>
              <a:latin typeface="Times New Roman" panose="02020603050405020304" pitchFamily="18" charset="0"/>
              <a:ea typeface="Times New Roman" panose="02020603050405020304" pitchFamily="18" charset="0"/>
            </a:endParaRPr>
          </a:p>
          <a:p>
            <a:pPr marL="0" indent="0">
              <a:spcAft>
                <a:spcPts val="600"/>
              </a:spcAft>
              <a:buNone/>
            </a:pPr>
            <a:endParaRPr lang="en-US" dirty="0"/>
          </a:p>
        </p:txBody>
      </p:sp>
    </p:spTree>
    <p:extLst>
      <p:ext uri="{BB962C8B-B14F-4D97-AF65-F5344CB8AC3E}">
        <p14:creationId xmlns:p14="http://schemas.microsoft.com/office/powerpoint/2010/main" val="31433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CE737-78FB-1931-4108-766CA8F4DC80}"/>
              </a:ext>
            </a:extLst>
          </p:cNvPr>
          <p:cNvSpPr>
            <a:spLocks noGrp="1"/>
          </p:cNvSpPr>
          <p:nvPr>
            <p:ph type="title"/>
          </p:nvPr>
        </p:nvSpPr>
        <p:spPr/>
        <p:txBody>
          <a:bodyPr/>
          <a:lstStyle/>
          <a:p>
            <a:r>
              <a:rPr lang="en-US" dirty="0"/>
              <a:t>Review and Feedback for Your Poster</a:t>
            </a:r>
          </a:p>
        </p:txBody>
      </p:sp>
      <p:sp>
        <p:nvSpPr>
          <p:cNvPr id="3" name="Content Placeholder 2">
            <a:extLst>
              <a:ext uri="{FF2B5EF4-FFF2-40B4-BE49-F238E27FC236}">
                <a16:creationId xmlns:a16="http://schemas.microsoft.com/office/drawing/2014/main" id="{B342C575-384C-D3D7-5A1C-2B512D7B3D63}"/>
              </a:ext>
            </a:extLst>
          </p:cNvPr>
          <p:cNvSpPr>
            <a:spLocks noGrp="1"/>
          </p:cNvSpPr>
          <p:nvPr>
            <p:ph idx="1"/>
          </p:nvPr>
        </p:nvSpPr>
        <p:spPr/>
        <p:txBody>
          <a:bodyPr/>
          <a:lstStyle/>
          <a:p>
            <a:pPr marL="457200" marR="0" lvl="1" indent="0">
              <a:spcBef>
                <a:spcPts val="0"/>
              </a:spcBef>
              <a:spcAft>
                <a:spcPts val="0"/>
              </a:spcAft>
              <a:buNone/>
            </a:pPr>
            <a:r>
              <a:rPr lang="en-US" sz="2800" b="1" dirty="0">
                <a:solidFill>
                  <a:srgbClr val="212121"/>
                </a:solidFill>
                <a:effectLst/>
                <a:highlight>
                  <a:srgbClr val="FFFFFF"/>
                </a:highlight>
                <a:ea typeface="Times New Roman" panose="02020603050405020304" pitchFamily="18" charset="0"/>
              </a:rPr>
              <a:t>Proofreading</a:t>
            </a:r>
            <a:r>
              <a:rPr lang="en-US" sz="2800" dirty="0">
                <a:solidFill>
                  <a:srgbClr val="212121"/>
                </a:solidFill>
                <a:effectLst/>
                <a:highlight>
                  <a:srgbClr val="FFFFFF"/>
                </a:highlight>
                <a:ea typeface="Times New Roman" panose="02020603050405020304" pitchFamily="18" charset="0"/>
              </a:rPr>
              <a:t>: </a:t>
            </a:r>
            <a:endParaRPr lang="en-US" sz="2800" dirty="0">
              <a:highlight>
                <a:srgbClr val="FFFFFF"/>
              </a:highlight>
              <a:ea typeface="Times New Roman" panose="02020603050405020304" pitchFamily="18" charset="0"/>
            </a:endParaRPr>
          </a:p>
          <a:p>
            <a:pPr lvl="1">
              <a:spcBef>
                <a:spcPts val="0"/>
              </a:spcBef>
            </a:pPr>
            <a:r>
              <a:rPr lang="en-US" sz="2800" dirty="0">
                <a:solidFill>
                  <a:srgbClr val="212121"/>
                </a:solidFill>
                <a:effectLst/>
                <a:highlight>
                  <a:srgbClr val="FFFFFF"/>
                </a:highlight>
                <a:ea typeface="Times New Roman" panose="02020603050405020304" pitchFamily="18" charset="0"/>
              </a:rPr>
              <a:t>Check for any grammatical or spelling errors.</a:t>
            </a:r>
            <a:endParaRPr lang="en-US" sz="2800" dirty="0">
              <a:highlight>
                <a:srgbClr val="FFFFFF"/>
              </a:highlight>
              <a:ea typeface="Times New Roman" panose="02020603050405020304" pitchFamily="18" charset="0"/>
            </a:endParaRPr>
          </a:p>
          <a:p>
            <a:pPr marL="457200" marR="0" lvl="1" indent="0">
              <a:spcBef>
                <a:spcPts val="0"/>
              </a:spcBef>
              <a:spcAft>
                <a:spcPts val="0"/>
              </a:spcAft>
              <a:buNone/>
            </a:pPr>
            <a:endParaRPr lang="en-US" sz="2800" dirty="0">
              <a:solidFill>
                <a:srgbClr val="212121"/>
              </a:solidFill>
              <a:effectLst/>
              <a:highlight>
                <a:srgbClr val="FFFFFF"/>
              </a:highlight>
              <a:ea typeface="Times New Roman" panose="02020603050405020304" pitchFamily="18" charset="0"/>
            </a:endParaRPr>
          </a:p>
          <a:p>
            <a:pPr marL="457200" marR="0" lvl="1" indent="0">
              <a:spcBef>
                <a:spcPts val="0"/>
              </a:spcBef>
              <a:spcAft>
                <a:spcPts val="0"/>
              </a:spcAft>
              <a:buNone/>
            </a:pPr>
            <a:r>
              <a:rPr lang="en-US" sz="2800" b="1" dirty="0">
                <a:solidFill>
                  <a:srgbClr val="212121"/>
                </a:solidFill>
                <a:effectLst/>
                <a:highlight>
                  <a:srgbClr val="FFFFFF"/>
                </a:highlight>
                <a:ea typeface="Times New Roman" panose="02020603050405020304" pitchFamily="18" charset="0"/>
              </a:rPr>
              <a:t>Consistency</a:t>
            </a:r>
            <a:r>
              <a:rPr lang="en-US" sz="2800" dirty="0">
                <a:solidFill>
                  <a:srgbClr val="212121"/>
                </a:solidFill>
                <a:effectLst/>
                <a:highlight>
                  <a:srgbClr val="FFFFFF"/>
                </a:highlight>
                <a:ea typeface="Times New Roman" panose="02020603050405020304" pitchFamily="18" charset="0"/>
              </a:rPr>
              <a:t>: </a:t>
            </a:r>
            <a:endParaRPr lang="en-US" sz="2800" dirty="0">
              <a:highlight>
                <a:srgbClr val="FFFFFF"/>
              </a:highlight>
              <a:ea typeface="Times New Roman" panose="02020603050405020304" pitchFamily="18" charset="0"/>
            </a:endParaRPr>
          </a:p>
          <a:p>
            <a:pPr lvl="1">
              <a:spcBef>
                <a:spcPts val="0"/>
              </a:spcBef>
            </a:pPr>
            <a:r>
              <a:rPr lang="en-US" sz="2800" dirty="0">
                <a:solidFill>
                  <a:srgbClr val="212121"/>
                </a:solidFill>
                <a:effectLst/>
                <a:highlight>
                  <a:srgbClr val="FFFFFF"/>
                </a:highlight>
                <a:ea typeface="Times New Roman" panose="02020603050405020304" pitchFamily="18" charset="0"/>
              </a:rPr>
              <a:t>Ensure consistent use of fonts, colors, and styles throughout the poster.</a:t>
            </a:r>
            <a:endParaRPr lang="en-US" sz="2800" dirty="0">
              <a:highlight>
                <a:srgbClr val="FFFFFF"/>
              </a:highlight>
              <a:ea typeface="Times New Roman" panose="02020603050405020304" pitchFamily="18" charset="0"/>
            </a:endParaRPr>
          </a:p>
          <a:p>
            <a:pPr marL="457200" marR="0" lvl="1" indent="0">
              <a:spcBef>
                <a:spcPts val="0"/>
              </a:spcBef>
              <a:spcAft>
                <a:spcPts val="0"/>
              </a:spcAft>
              <a:buNone/>
            </a:pPr>
            <a:endParaRPr lang="en-US" sz="2800" dirty="0">
              <a:solidFill>
                <a:srgbClr val="212121"/>
              </a:solidFill>
              <a:effectLst/>
              <a:highlight>
                <a:srgbClr val="FFFFFF"/>
              </a:highlight>
              <a:ea typeface="Times New Roman" panose="02020603050405020304" pitchFamily="18" charset="0"/>
            </a:endParaRPr>
          </a:p>
          <a:p>
            <a:pPr marL="457200" marR="0" lvl="1" indent="0">
              <a:spcBef>
                <a:spcPts val="0"/>
              </a:spcBef>
              <a:spcAft>
                <a:spcPts val="0"/>
              </a:spcAft>
              <a:buNone/>
            </a:pPr>
            <a:r>
              <a:rPr lang="en-US" sz="2800" b="1" dirty="0">
                <a:solidFill>
                  <a:srgbClr val="212121"/>
                </a:solidFill>
                <a:effectLst/>
                <a:highlight>
                  <a:srgbClr val="FFFFFF"/>
                </a:highlight>
                <a:ea typeface="Times New Roman" panose="02020603050405020304" pitchFamily="18" charset="0"/>
              </a:rPr>
              <a:t>Feedback</a:t>
            </a:r>
            <a:r>
              <a:rPr lang="en-US" sz="2800" dirty="0">
                <a:solidFill>
                  <a:srgbClr val="212121"/>
                </a:solidFill>
                <a:effectLst/>
                <a:highlight>
                  <a:srgbClr val="FFFFFF"/>
                </a:highlight>
                <a:ea typeface="Times New Roman" panose="02020603050405020304" pitchFamily="18" charset="0"/>
              </a:rPr>
              <a:t>: </a:t>
            </a:r>
            <a:endParaRPr lang="en-US" sz="2800" dirty="0">
              <a:highlight>
                <a:srgbClr val="FFFFFF"/>
              </a:highlight>
              <a:ea typeface="Times New Roman" panose="02020603050405020304" pitchFamily="18" charset="0"/>
            </a:endParaRPr>
          </a:p>
          <a:p>
            <a:pPr lvl="1">
              <a:spcBef>
                <a:spcPts val="0"/>
              </a:spcBef>
            </a:pPr>
            <a:r>
              <a:rPr lang="en-US" sz="2800" dirty="0">
                <a:solidFill>
                  <a:srgbClr val="212121"/>
                </a:solidFill>
                <a:effectLst/>
                <a:highlight>
                  <a:srgbClr val="FFFFFF"/>
                </a:highlight>
                <a:ea typeface="Times New Roman" panose="02020603050405020304" pitchFamily="18" charset="0"/>
              </a:rPr>
              <a:t>Seek feedback from colleagues or mentors to improve the content and design.</a:t>
            </a:r>
            <a:endParaRPr lang="en-US" sz="2800" dirty="0">
              <a:effectLst/>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62263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865101"/>
            <a:ext cx="11887200" cy="1091716"/>
          </a:xfrm>
        </p:spPr>
        <p:txBody>
          <a:bodyPr>
            <a:normAutofit/>
          </a:bodyPr>
          <a:lstStyle/>
          <a:p>
            <a:r>
              <a:rPr lang="en-US" sz="3200" b="1" cap="all" dirty="0">
                <a:solidFill>
                  <a:srgbClr val="C00000"/>
                </a:solidFill>
                <a:latin typeface="Calibri" panose="020F0502020204030204" pitchFamily="34" charset="0"/>
                <a:cs typeface="Calibri" panose="020F0502020204030204" pitchFamily="34" charset="0"/>
              </a:rPr>
              <a:t>Accessibility: recording your poster presentation </a:t>
            </a:r>
          </a:p>
        </p:txBody>
      </p:sp>
      <p:sp>
        <p:nvSpPr>
          <p:cNvPr id="3" name="Content Placeholder 2"/>
          <p:cNvSpPr>
            <a:spLocks noGrp="1"/>
          </p:cNvSpPr>
          <p:nvPr>
            <p:ph idx="1"/>
          </p:nvPr>
        </p:nvSpPr>
        <p:spPr>
          <a:xfrm>
            <a:off x="491320" y="1789077"/>
            <a:ext cx="11013744" cy="5074170"/>
          </a:xfrm>
        </p:spPr>
        <p:txBody>
          <a:bodyPr>
            <a:normAutofit/>
          </a:bodyPr>
          <a:lstStyle/>
          <a:p>
            <a:pPr marL="0" indent="0">
              <a:spcAft>
                <a:spcPts val="600"/>
              </a:spcAft>
              <a:buNone/>
            </a:pPr>
            <a:r>
              <a:rPr lang="en-US" dirty="0"/>
              <a:t>Follow these overall best practices when recording your poster presentation in the presenter portal:</a:t>
            </a:r>
          </a:p>
          <a:p>
            <a:pPr marL="0" lvl="0" indent="0">
              <a:spcAft>
                <a:spcPts val="600"/>
              </a:spcAft>
              <a:buNone/>
            </a:pPr>
            <a:r>
              <a:rPr lang="en-US" b="1" dirty="0"/>
              <a:t>Poster Recordings</a:t>
            </a:r>
          </a:p>
          <a:p>
            <a:pPr lvl="0">
              <a:spcAft>
                <a:spcPts val="600"/>
              </a:spcAft>
            </a:pPr>
            <a:r>
              <a:rPr lang="en-US" dirty="0"/>
              <a:t>Include </a:t>
            </a:r>
            <a:r>
              <a:rPr lang="en-US" b="1" dirty="0"/>
              <a:t>subtitles and/or closed captions </a:t>
            </a:r>
            <a:r>
              <a:rPr lang="en-US" dirty="0"/>
              <a:t>for your recording.</a:t>
            </a:r>
          </a:p>
          <a:p>
            <a:pPr lvl="1">
              <a:spcAft>
                <a:spcPts val="600"/>
              </a:spcAft>
            </a:pPr>
            <a:r>
              <a:rPr lang="en-US" dirty="0">
                <a:hlinkClick r:id="rId3"/>
              </a:rPr>
              <a:t>Add closed captions or subtitles to media in PowerPoint</a:t>
            </a:r>
            <a:endParaRPr lang="en-US" dirty="0"/>
          </a:p>
          <a:p>
            <a:pPr>
              <a:spcAft>
                <a:spcPts val="600"/>
              </a:spcAft>
            </a:pPr>
            <a:r>
              <a:rPr lang="en-US" dirty="0"/>
              <a:t>Include </a:t>
            </a:r>
            <a:r>
              <a:rPr lang="en-US" b="1" dirty="0"/>
              <a:t>descriptions of images or visuals </a:t>
            </a:r>
            <a:r>
              <a:rPr lang="en-US" dirty="0"/>
              <a:t>(audio-narrated descriptions of the significant information related to all images or data, similar to the alternative text for images/visuals). </a:t>
            </a:r>
          </a:p>
        </p:txBody>
      </p:sp>
    </p:spTree>
    <p:extLst>
      <p:ext uri="{BB962C8B-B14F-4D97-AF65-F5344CB8AC3E}">
        <p14:creationId xmlns:p14="http://schemas.microsoft.com/office/powerpoint/2010/main" val="3577089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865101"/>
            <a:ext cx="10515600" cy="1091716"/>
          </a:xfrm>
        </p:spPr>
        <p:txBody>
          <a:bodyPr>
            <a:normAutofit/>
          </a:bodyPr>
          <a:lstStyle/>
          <a:p>
            <a:r>
              <a:rPr lang="en-US" b="1" cap="all" dirty="0">
                <a:solidFill>
                  <a:srgbClr val="C00000"/>
                </a:solidFill>
                <a:latin typeface="Calibri" panose="020F0502020204030204" pitchFamily="34" charset="0"/>
                <a:cs typeface="Calibri" panose="020F0502020204030204" pitchFamily="34" charset="0"/>
              </a:rPr>
              <a:t>Accessibility: speaker etiquette</a:t>
            </a:r>
          </a:p>
        </p:txBody>
      </p:sp>
      <p:sp>
        <p:nvSpPr>
          <p:cNvPr id="3" name="Content Placeholder 2"/>
          <p:cNvSpPr>
            <a:spLocks noGrp="1"/>
          </p:cNvSpPr>
          <p:nvPr>
            <p:ph idx="1"/>
          </p:nvPr>
        </p:nvSpPr>
        <p:spPr>
          <a:xfrm>
            <a:off x="865631" y="1789077"/>
            <a:ext cx="11173969" cy="5074170"/>
          </a:xfrm>
        </p:spPr>
        <p:txBody>
          <a:bodyPr>
            <a:normAutofit/>
          </a:bodyPr>
          <a:lstStyle/>
          <a:p>
            <a:pPr marL="0" indent="0">
              <a:spcAft>
                <a:spcPts val="600"/>
              </a:spcAft>
              <a:buNone/>
            </a:pPr>
            <a:r>
              <a:rPr lang="en-US" dirty="0"/>
              <a:t>In addition to ensuring your digital poster is accessible, please follow these speaker etiquette guidelines to ensure that when you present your poster at the conference, it is accessible to all. </a:t>
            </a:r>
          </a:p>
          <a:p>
            <a:pPr marL="0" lvl="0" indent="0">
              <a:spcAft>
                <a:spcPts val="600"/>
              </a:spcAft>
              <a:buNone/>
            </a:pPr>
            <a:r>
              <a:rPr lang="en-US" b="1" i="1" u="sng" dirty="0"/>
              <a:t>Speaker Etiquette</a:t>
            </a:r>
          </a:p>
          <a:p>
            <a:pPr lvl="0">
              <a:spcAft>
                <a:spcPts val="600"/>
              </a:spcAft>
            </a:pPr>
            <a:r>
              <a:rPr lang="en-US" dirty="0"/>
              <a:t>Maximize the visibility of the screen (e.g., ensure the poster is maximizing the display, ensure the presenter does not block the content displayed on the screen).</a:t>
            </a:r>
          </a:p>
          <a:p>
            <a:pPr>
              <a:spcAft>
                <a:spcPts val="600"/>
              </a:spcAft>
            </a:pPr>
            <a:r>
              <a:rPr lang="en-US" dirty="0"/>
              <a:t>During discussion, describe all images and data sources on your poster.</a:t>
            </a:r>
          </a:p>
          <a:p>
            <a:pPr>
              <a:spcAft>
                <a:spcPts val="600"/>
              </a:spcAft>
            </a:pPr>
            <a:r>
              <a:rPr lang="en-US" dirty="0"/>
              <a:t>When answering questions in a group setting, consider repeating/paraphrasing the question before responding with an answer.</a:t>
            </a:r>
          </a:p>
          <a:p>
            <a:pPr marL="0" indent="0">
              <a:spcAft>
                <a:spcPts val="600"/>
              </a:spcAft>
              <a:buNone/>
            </a:pPr>
            <a:endParaRPr lang="en-US" dirty="0"/>
          </a:p>
          <a:p>
            <a:pPr marL="0" indent="0">
              <a:spcAft>
                <a:spcPts val="600"/>
              </a:spcAft>
              <a:buNone/>
            </a:pPr>
            <a:endParaRPr lang="en-US" dirty="0"/>
          </a:p>
        </p:txBody>
      </p:sp>
    </p:spTree>
    <p:extLst>
      <p:ext uri="{BB962C8B-B14F-4D97-AF65-F5344CB8AC3E}">
        <p14:creationId xmlns:p14="http://schemas.microsoft.com/office/powerpoint/2010/main" val="3420777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865101"/>
            <a:ext cx="10515600" cy="1091716"/>
          </a:xfrm>
        </p:spPr>
        <p:txBody>
          <a:bodyPr>
            <a:normAutofit/>
          </a:bodyPr>
          <a:lstStyle/>
          <a:p>
            <a:r>
              <a:rPr lang="en-US" b="1" cap="all" dirty="0">
                <a:solidFill>
                  <a:srgbClr val="C00000"/>
                </a:solidFill>
                <a:latin typeface="Calibri" panose="020F0502020204030204" pitchFamily="34" charset="0"/>
                <a:cs typeface="Calibri" panose="020F0502020204030204" pitchFamily="34" charset="0"/>
              </a:rPr>
              <a:t>Accessibility</a:t>
            </a:r>
            <a:r>
              <a:rPr lang="en-US" cap="all" dirty="0">
                <a:solidFill>
                  <a:srgbClr val="C00000"/>
                </a:solidFill>
                <a:latin typeface="Calibri" panose="020F0502020204030204" pitchFamily="34" charset="0"/>
                <a:cs typeface="Calibri" panose="020F0502020204030204" pitchFamily="34" charset="0"/>
              </a:rPr>
              <a:t> RESOURCES:</a:t>
            </a:r>
            <a:endParaRPr lang="en-US" b="1" cap="all" dirty="0">
              <a:solidFill>
                <a:srgbClr val="C0000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263951" y="1956817"/>
            <a:ext cx="11689237" cy="4697982"/>
          </a:xfrm>
        </p:spPr>
        <p:txBody>
          <a:bodyPr>
            <a:normAutofit/>
          </a:bodyPr>
          <a:lstStyle/>
          <a:p>
            <a:pPr marL="0" indent="0">
              <a:spcAft>
                <a:spcPts val="600"/>
              </a:spcAft>
              <a:buNone/>
            </a:pPr>
            <a:r>
              <a:rPr lang="en-US" dirty="0"/>
              <a:t>If you need additional resources, consider the following: </a:t>
            </a:r>
          </a:p>
          <a:p>
            <a:pPr marL="0" indent="0">
              <a:spcAft>
                <a:spcPts val="600"/>
              </a:spcAft>
              <a:buNone/>
            </a:pPr>
            <a:r>
              <a:rPr lang="en-US" b="1" dirty="0"/>
              <a:t>Guidelines:</a:t>
            </a:r>
            <a:r>
              <a:rPr lang="en-US" sz="2200" dirty="0"/>
              <a:t> </a:t>
            </a:r>
          </a:p>
          <a:p>
            <a:pPr lvl="2">
              <a:spcAft>
                <a:spcPts val="600"/>
              </a:spcAft>
            </a:pPr>
            <a:r>
              <a:rPr lang="en-US" sz="1800" dirty="0">
                <a:hlinkClick r:id="rId3"/>
              </a:rPr>
              <a:t>Toolkit to Design More Accessible Scientific Meetings and Conferences (JHU Disability Health Research Center and INOVA)</a:t>
            </a:r>
            <a:endParaRPr lang="en-US" sz="1800" dirty="0"/>
          </a:p>
          <a:p>
            <a:pPr lvl="2">
              <a:spcAft>
                <a:spcPts val="600"/>
              </a:spcAft>
            </a:pPr>
            <a:r>
              <a:rPr lang="en-US" sz="1800" dirty="0">
                <a:hlinkClick r:id="rId4"/>
              </a:rPr>
              <a:t>Microsoft: Make your PowerPoint presentations accessible</a:t>
            </a:r>
            <a:endParaRPr lang="en-US" sz="1800" dirty="0"/>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EF69C35A-8007-BE14-DB43-531364969815}"/>
                  </a:ext>
                </a:extLst>
              </p14:cNvPr>
              <p14:cNvContentPartPr/>
              <p14:nvPr/>
            </p14:nvContentPartPr>
            <p14:xfrm>
              <a:off x="4549148" y="3964732"/>
              <a:ext cx="360" cy="360"/>
            </p14:xfrm>
          </p:contentPart>
        </mc:Choice>
        <mc:Fallback xmlns="">
          <p:pic>
            <p:nvPicPr>
              <p:cNvPr id="2" name="Ink 1">
                <a:extLst>
                  <a:ext uri="{FF2B5EF4-FFF2-40B4-BE49-F238E27FC236}">
                    <a16:creationId xmlns:a16="http://schemas.microsoft.com/office/drawing/2014/main" id="{EF69C35A-8007-BE14-DB43-531364969815}"/>
                  </a:ext>
                </a:extLst>
              </p:cNvPr>
              <p:cNvPicPr/>
              <p:nvPr/>
            </p:nvPicPr>
            <p:blipFill>
              <a:blip r:embed="rId6"/>
              <a:stretch>
                <a:fillRect/>
              </a:stretch>
            </p:blipFill>
            <p:spPr>
              <a:xfrm>
                <a:off x="4543028" y="39586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6D86EB0A-166A-5656-92C9-5959C227BD6A}"/>
                  </a:ext>
                </a:extLst>
              </p14:cNvPr>
              <p14:cNvContentPartPr/>
              <p14:nvPr/>
            </p14:nvContentPartPr>
            <p14:xfrm>
              <a:off x="2134988" y="5482852"/>
              <a:ext cx="360" cy="360"/>
            </p14:xfrm>
          </p:contentPart>
        </mc:Choice>
        <mc:Fallback xmlns="">
          <p:pic>
            <p:nvPicPr>
              <p:cNvPr id="4" name="Ink 3">
                <a:extLst>
                  <a:ext uri="{FF2B5EF4-FFF2-40B4-BE49-F238E27FC236}">
                    <a16:creationId xmlns:a16="http://schemas.microsoft.com/office/drawing/2014/main" id="{6D86EB0A-166A-5656-92C9-5959C227BD6A}"/>
                  </a:ext>
                </a:extLst>
              </p:cNvPr>
              <p:cNvPicPr/>
              <p:nvPr/>
            </p:nvPicPr>
            <p:blipFill>
              <a:blip r:embed="rId6"/>
              <a:stretch>
                <a:fillRect/>
              </a:stretch>
            </p:blipFill>
            <p:spPr>
              <a:xfrm>
                <a:off x="2128868" y="547673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8032EA61-934D-4FB1-8549-FDC345285E8B}"/>
                  </a:ext>
                </a:extLst>
              </p14:cNvPr>
              <p14:cNvContentPartPr/>
              <p14:nvPr/>
            </p14:nvContentPartPr>
            <p14:xfrm>
              <a:off x="2512988" y="3058972"/>
              <a:ext cx="360" cy="360"/>
            </p14:xfrm>
          </p:contentPart>
        </mc:Choice>
        <mc:Fallback xmlns="">
          <p:pic>
            <p:nvPicPr>
              <p:cNvPr id="5" name="Ink 4">
                <a:extLst>
                  <a:ext uri="{FF2B5EF4-FFF2-40B4-BE49-F238E27FC236}">
                    <a16:creationId xmlns:a16="http://schemas.microsoft.com/office/drawing/2014/main" id="{8032EA61-934D-4FB1-8549-FDC345285E8B}"/>
                  </a:ext>
                </a:extLst>
              </p:cNvPr>
              <p:cNvPicPr/>
              <p:nvPr/>
            </p:nvPicPr>
            <p:blipFill>
              <a:blip r:embed="rId6"/>
              <a:stretch>
                <a:fillRect/>
              </a:stretch>
            </p:blipFill>
            <p:spPr>
              <a:xfrm>
                <a:off x="2506868" y="3052852"/>
                <a:ext cx="12600" cy="12600"/>
              </a:xfrm>
              <a:prstGeom prst="rect">
                <a:avLst/>
              </a:prstGeom>
            </p:spPr>
          </p:pic>
        </mc:Fallback>
      </mc:AlternateContent>
    </p:spTree>
    <p:extLst>
      <p:ext uri="{BB962C8B-B14F-4D97-AF65-F5344CB8AC3E}">
        <p14:creationId xmlns:p14="http://schemas.microsoft.com/office/powerpoint/2010/main" val="1725625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Placeholder 5" descr="A poster of a city skyline&#10;&#10;AI-generated content may be incorrect.">
            <a:extLst>
              <a:ext uri="{FF2B5EF4-FFF2-40B4-BE49-F238E27FC236}">
                <a16:creationId xmlns:a16="http://schemas.microsoft.com/office/drawing/2014/main" id="{45818B1F-CD89-6C29-7555-6306E1DBFBD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81135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Placeholder 5" descr="A blue and white flyer&#10;&#10;AI-generated content may be incorrect.">
            <a:extLst>
              <a:ext uri="{FF2B5EF4-FFF2-40B4-BE49-F238E27FC236}">
                <a16:creationId xmlns:a16="http://schemas.microsoft.com/office/drawing/2014/main" id="{AC90EA27-9886-E063-0802-ADF36CC3B86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71" r="1" b="1"/>
          <a:stretch/>
        </p:blipFill>
        <p:spPr>
          <a:xfrm>
            <a:off x="20" y="1282"/>
            <a:ext cx="12191980" cy="6856718"/>
          </a:xfrm>
          <a:prstGeom prst="rect">
            <a:avLst/>
          </a:prstGeom>
        </p:spPr>
      </p:pic>
    </p:spTree>
    <p:extLst>
      <p:ext uri="{BB962C8B-B14F-4D97-AF65-F5344CB8AC3E}">
        <p14:creationId xmlns:p14="http://schemas.microsoft.com/office/powerpoint/2010/main" val="3349307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460854-CEB4-3C4D-D33B-82F97F3E6797}"/>
              </a:ext>
            </a:extLst>
          </p:cNvPr>
          <p:cNvSpPr>
            <a:spLocks noGrp="1"/>
          </p:cNvSpPr>
          <p:nvPr>
            <p:ph type="ctrTitle"/>
          </p:nvPr>
        </p:nvSpPr>
        <p:spPr>
          <a:xfrm>
            <a:off x="21603" y="-1752601"/>
            <a:ext cx="12192000" cy="995363"/>
          </a:xfrm>
        </p:spPr>
        <p:txBody>
          <a:bodyPr/>
          <a:lstStyle/>
          <a:p>
            <a:r>
              <a:rPr lang="en-US" dirty="0"/>
              <a:t>Visual of ACRM’s Groups and Logos</a:t>
            </a:r>
          </a:p>
        </p:txBody>
      </p:sp>
      <p:pic>
        <p:nvPicPr>
          <p:cNvPr id="4" name="Picture 3" descr="Graphic of all ACRM Interdisciplinary Special Interest Group and Networking Group icons.">
            <a:extLst>
              <a:ext uri="{FF2B5EF4-FFF2-40B4-BE49-F238E27FC236}">
                <a16:creationId xmlns:a16="http://schemas.microsoft.com/office/drawing/2014/main" id="{4DD21A3E-12CA-3149-A92B-0F9010598D87}"/>
              </a:ext>
            </a:extLst>
          </p:cNvPr>
          <p:cNvPicPr>
            <a:picLocks noChangeAspect="1"/>
          </p:cNvPicPr>
          <p:nvPr/>
        </p:nvPicPr>
        <p:blipFill>
          <a:blip r:embed="rId3"/>
          <a:stretch>
            <a:fillRect/>
          </a:stretch>
        </p:blipFill>
        <p:spPr>
          <a:xfrm>
            <a:off x="0" y="0"/>
            <a:ext cx="12213603" cy="6858000"/>
          </a:xfrm>
          <a:prstGeom prst="rect">
            <a:avLst/>
          </a:prstGeom>
        </p:spPr>
      </p:pic>
    </p:spTree>
    <p:extLst>
      <p:ext uri="{BB962C8B-B14F-4D97-AF65-F5344CB8AC3E}">
        <p14:creationId xmlns:p14="http://schemas.microsoft.com/office/powerpoint/2010/main" val="176917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21364-B88B-4AB5-08D5-109C9BD7CE02}"/>
              </a:ext>
            </a:extLst>
          </p:cNvPr>
          <p:cNvSpPr>
            <a:spLocks noGrp="1"/>
          </p:cNvSpPr>
          <p:nvPr>
            <p:ph type="title"/>
          </p:nvPr>
        </p:nvSpPr>
        <p:spPr>
          <a:xfrm>
            <a:off x="838200" y="-1690341"/>
            <a:ext cx="10515600" cy="955223"/>
          </a:xfrm>
        </p:spPr>
        <p:txBody>
          <a:bodyPr/>
          <a:lstStyle/>
          <a:p>
            <a:r>
              <a:rPr lang="en-US" dirty="0"/>
              <a:t>ACRM Logo and</a:t>
            </a:r>
            <a:r>
              <a:rPr lang="en-US" baseline="0" dirty="0"/>
              <a:t> website address</a:t>
            </a:r>
            <a:endParaRPr lang="en-US" dirty="0"/>
          </a:p>
        </p:txBody>
      </p:sp>
      <p:pic>
        <p:nvPicPr>
          <p:cNvPr id="8" name="Picture 7">
            <a:extLst>
              <a:ext uri="{FF2B5EF4-FFF2-40B4-BE49-F238E27FC236}">
                <a16:creationId xmlns:a16="http://schemas.microsoft.com/office/drawing/2014/main" id="{42110BA5-3CB9-244F-8B10-AC119C93DD1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CRM logo banner&#10;&#10;American Congress of Rehabilitation Medicine&#10;Improving lives thorugh interdisiplinary rehabilitation research.">
            <a:extLst>
              <a:ext uri="{FF2B5EF4-FFF2-40B4-BE49-F238E27FC236}">
                <a16:creationId xmlns:a16="http://schemas.microsoft.com/office/drawing/2014/main" id="{F5D23C33-F63C-D648-ACAA-FA451423D35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540000" y="2895600"/>
            <a:ext cx="7112000" cy="1066800"/>
          </a:xfrm>
          <a:prstGeom prst="rect">
            <a:avLst/>
          </a:prstGeom>
        </p:spPr>
      </p:pic>
      <p:sp>
        <p:nvSpPr>
          <p:cNvPr id="10" name="TextBox 9">
            <a:extLst>
              <a:ext uri="{FF2B5EF4-FFF2-40B4-BE49-F238E27FC236}">
                <a16:creationId xmlns:a16="http://schemas.microsoft.com/office/drawing/2014/main" id="{993C8C91-1839-9145-BD9C-5699606224D2}"/>
              </a:ext>
            </a:extLst>
          </p:cNvPr>
          <p:cNvSpPr txBox="1"/>
          <p:nvPr/>
        </p:nvSpPr>
        <p:spPr>
          <a:xfrm>
            <a:off x="2360676" y="5175129"/>
            <a:ext cx="7470648" cy="707886"/>
          </a:xfrm>
          <a:prstGeom prst="rect">
            <a:avLst/>
          </a:prstGeom>
          <a:noFill/>
        </p:spPr>
        <p:txBody>
          <a:bodyPr wrap="square" rtlCol="0">
            <a:spAutoFit/>
          </a:bodyPr>
          <a:lstStyle/>
          <a:p>
            <a:pPr algn="ctr"/>
            <a:r>
              <a:rPr lang="en-US" sz="4000" b="1" dirty="0" err="1">
                <a:solidFill>
                  <a:srgbClr val="F2A39C"/>
                </a:solidFill>
                <a:latin typeface="Calibri" panose="020F0502020204030204" pitchFamily="34" charset="0"/>
                <a:cs typeface="Calibri" panose="020F0502020204030204" pitchFamily="34" charset="0"/>
              </a:rPr>
              <a:t>ACRM.org</a:t>
            </a:r>
            <a:endParaRPr lang="en-US" sz="4000" b="1" dirty="0">
              <a:solidFill>
                <a:srgbClr val="F2A39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67781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99B6F650A21043BC2066535885034E" ma:contentTypeVersion="12" ma:contentTypeDescription="Create a new document." ma:contentTypeScope="" ma:versionID="dfcd541d9bbb6a9b029cdb50e435b707">
  <xsd:schema xmlns:xsd="http://www.w3.org/2001/XMLSchema" xmlns:xs="http://www.w3.org/2001/XMLSchema" xmlns:p="http://schemas.microsoft.com/office/2006/metadata/properties" xmlns:ns2="761c228e-39f8-484f-9bbc-11f1aec472b6" xmlns:ns3="6f6af937-8246-403e-9cf0-a2b0c59f81aa" targetNamespace="http://schemas.microsoft.com/office/2006/metadata/properties" ma:root="true" ma:fieldsID="e3940904f0f0975c0940e63fb0e6a237" ns2:_="" ns3:_="">
    <xsd:import namespace="761c228e-39f8-484f-9bbc-11f1aec472b6"/>
    <xsd:import namespace="6f6af937-8246-403e-9cf0-a2b0c59f81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c228e-39f8-484f-9bbc-11f1aec472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7f39f29-dbec-4527-8ae8-cbf47d7b0a6d"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6af937-8246-403e-9cf0-a2b0c59f81a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f49219a-95f4-4ddf-9887-465c79053113}" ma:internalName="TaxCatchAll" ma:showField="CatchAllData" ma:web="6f6af937-8246-403e-9cf0-a2b0c59f81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1c228e-39f8-484f-9bbc-11f1aec472b6">
      <Terms xmlns="http://schemas.microsoft.com/office/infopath/2007/PartnerControls"/>
    </lcf76f155ced4ddcb4097134ff3c332f>
    <TaxCatchAll xmlns="6f6af937-8246-403e-9cf0-a2b0c59f81aa" xsi:nil="true"/>
  </documentManagement>
</p:properties>
</file>

<file path=customXml/itemProps1.xml><?xml version="1.0" encoding="utf-8"?>
<ds:datastoreItem xmlns:ds="http://schemas.openxmlformats.org/officeDocument/2006/customXml" ds:itemID="{228605CB-463E-4CF2-BE4E-85FA23C82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c228e-39f8-484f-9bbc-11f1aec472b6"/>
    <ds:schemaRef ds:uri="6f6af937-8246-403e-9cf0-a2b0c59f81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BDDDFB-A228-426D-A62A-A6D85035C0E1}">
  <ds:schemaRefs>
    <ds:schemaRef ds:uri="http://schemas.microsoft.com/sharepoint/v3/contenttype/forms"/>
  </ds:schemaRefs>
</ds:datastoreItem>
</file>

<file path=customXml/itemProps3.xml><?xml version="1.0" encoding="utf-8"?>
<ds:datastoreItem xmlns:ds="http://schemas.openxmlformats.org/officeDocument/2006/customXml" ds:itemID="{ADC668FD-9295-4165-95DC-D76A83FCF435}">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www.w3.org/XML/1998/namespace"/>
    <ds:schemaRef ds:uri="http://purl.org/dc/dcmitype/"/>
    <ds:schemaRef ds:uri="http://schemas.microsoft.com/office/infopath/2007/PartnerControls"/>
    <ds:schemaRef ds:uri="c4c6d887-cf12-4b17-8db4-a053942fd502"/>
    <ds:schemaRef ds:uri="761c228e-39f8-484f-9bbc-11f1aec472b6"/>
    <ds:schemaRef ds:uri="6f6af937-8246-403e-9cf0-a2b0c59f81aa"/>
  </ds:schemaRefs>
</ds:datastoreItem>
</file>

<file path=docMetadata/LabelInfo.xml><?xml version="1.0" encoding="utf-8"?>
<clbl:labelList xmlns:clbl="http://schemas.microsoft.com/office/2020/mipLabelMetadata">
  <clbl:label id="{b1851626-05c4-426e-b768-1c35733f6fea}" enabled="1" method="Standard" siteId="{fbc493a8-0d24-4454-a815-f4ca58e8c09d}" removed="0"/>
</clbl:labelList>
</file>

<file path=docProps/app.xml><?xml version="1.0" encoding="utf-8"?>
<Properties xmlns="http://schemas.openxmlformats.org/officeDocument/2006/extended-properties" xmlns:vt="http://schemas.openxmlformats.org/officeDocument/2006/docPropsVTypes">
  <Template>Office Theme</Template>
  <TotalTime>97113</TotalTime>
  <Words>1752</Words>
  <Application>Microsoft Macintosh PowerPoint</Application>
  <PresentationFormat>Widescreen</PresentationFormat>
  <Paragraphs>145</Paragraphs>
  <Slides>15</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Courier New</vt:lpstr>
      <vt:lpstr>Times New Roman</vt:lpstr>
      <vt:lpstr>Office Theme</vt:lpstr>
      <vt:lpstr>Summary</vt:lpstr>
      <vt:lpstr>POSTER SPOTLIGHT INSTRUCTIONS (by invitation only)</vt:lpstr>
      <vt:lpstr>Creating your poster</vt:lpstr>
      <vt:lpstr>How to Create Your Poster</vt:lpstr>
      <vt:lpstr>PowerPoint Presentation</vt:lpstr>
      <vt:lpstr>How to Design your poster</vt:lpstr>
      <vt:lpstr>How to Design your poster</vt:lpstr>
      <vt:lpstr>Review and Feedback for Your Poster</vt:lpstr>
      <vt:lpstr>Accessibility: recording your poster presentation </vt:lpstr>
      <vt:lpstr>Accessibility: speaker etiquette</vt:lpstr>
      <vt:lpstr>Accessibility RESOURCES:</vt:lpstr>
      <vt:lpstr>PowerPoint Presentation</vt:lpstr>
      <vt:lpstr>PowerPoint Presentation</vt:lpstr>
      <vt:lpstr>Visual of ACRM’s Groups and Logos</vt:lpstr>
      <vt:lpstr>ACRM Logo and website address</vt:lpstr>
    </vt:vector>
  </TitlesOfParts>
  <Company>Pyalla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ACRM Conference  CME/CE Compliance Slides</dc:title>
  <dc:creator>Margo Holen</dc:creator>
  <cp:lastModifiedBy>Jen Charat</cp:lastModifiedBy>
  <cp:revision>67</cp:revision>
  <dcterms:created xsi:type="dcterms:W3CDTF">2014-06-20T21:21:33Z</dcterms:created>
  <dcterms:modified xsi:type="dcterms:W3CDTF">2025-05-12T15:26:46Z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0x010100D62C18C0869F7944896FB1FD7CA37151</vt:lpwstr>
  </property>
  <property fmtid="{D5CDD505-2E9C-101B-9397-08002B2CF9AE}" pid="3" name="Order">
    <vt:r8>15125000</vt:r8>
  </property>
  <property fmtid="{D5CDD505-2E9C-101B-9397-08002B2CF9AE}" pid="4" name="ComplianceAssetId">
    <vt:lpwstr/>
  </property>
  <property fmtid="{D5CDD505-2E9C-101B-9397-08002B2CF9AE}" pid="5" name="MSIP_Label_3c76ce46-357f-46de-88d6-77b9bbb83c46_Enabled">
    <vt:lpwstr>true</vt:lpwstr>
  </property>
  <property fmtid="{D5CDD505-2E9C-101B-9397-08002B2CF9AE}" pid="6" name="MSIP_Label_3c76ce46-357f-46de-88d6-77b9bbb83c46_SetDate">
    <vt:lpwstr>2024-08-07T01:10:05Z</vt:lpwstr>
  </property>
  <property fmtid="{D5CDD505-2E9C-101B-9397-08002B2CF9AE}" pid="7" name="MSIP_Label_3c76ce46-357f-46de-88d6-77b9bbb83c46_Method">
    <vt:lpwstr>Privileged</vt:lpwstr>
  </property>
  <property fmtid="{D5CDD505-2E9C-101B-9397-08002B2CF9AE}" pid="8" name="MSIP_Label_3c76ce46-357f-46de-88d6-77b9bbb83c46_Name">
    <vt:lpwstr>Public</vt:lpwstr>
  </property>
  <property fmtid="{D5CDD505-2E9C-101B-9397-08002B2CF9AE}" pid="9" name="MSIP_Label_3c76ce46-357f-46de-88d6-77b9bbb83c46_SiteId">
    <vt:lpwstr>4e2c6054-71cb-48f1-bd6c-3a9705aca71b</vt:lpwstr>
  </property>
  <property fmtid="{D5CDD505-2E9C-101B-9397-08002B2CF9AE}" pid="10" name="MSIP_Label_3c76ce46-357f-46de-88d6-77b9bbb83c46_ActionId">
    <vt:lpwstr>76cd6163-5a4d-4e28-ad88-2fe454c0e897</vt:lpwstr>
  </property>
  <property fmtid="{D5CDD505-2E9C-101B-9397-08002B2CF9AE}" pid="11" name="MSIP_Label_3c76ce46-357f-46de-88d6-77b9bbb83c46_ContentBits">
    <vt:lpwstr>0</vt:lpwstr>
  </property>
</Properties>
</file>