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4"/>
  </p:sldMasterIdLst>
  <p:notesMasterIdLst>
    <p:notesMasterId r:id="rId18"/>
  </p:notesMasterIdLst>
  <p:sldIdLst>
    <p:sldId id="282" r:id="rId5"/>
    <p:sldId id="263" r:id="rId6"/>
    <p:sldId id="277" r:id="rId7"/>
    <p:sldId id="284" r:id="rId8"/>
    <p:sldId id="276" r:id="rId9"/>
    <p:sldId id="283" r:id="rId10"/>
    <p:sldId id="285" r:id="rId11"/>
    <p:sldId id="279" r:id="rId12"/>
    <p:sldId id="281" r:id="rId13"/>
    <p:sldId id="274" r:id="rId14"/>
    <p:sldId id="272" r:id="rId15"/>
    <p:sldId id="271" r:id="rId16"/>
    <p:sldId id="265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1B9EA7B-A9B4-C8F2-5C52-A5ADDA74F3EB}" name="Mitchell, Megan" initials="MM" userId="S::MM067977@cerner.net::509806db-2835-40ac-9b21-f1e11c05fe4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1126"/>
    <a:srgbClr val="F2A3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10" autoAdjust="0"/>
    <p:restoredTop sz="85000" autoAdjust="0"/>
  </p:normalViewPr>
  <p:slideViewPr>
    <p:cSldViewPr snapToGrid="0" snapToObjects="1">
      <p:cViewPr varScale="1">
        <p:scale>
          <a:sx n="96" d="100"/>
          <a:sy n="96" d="100"/>
        </p:scale>
        <p:origin x="1296" y="1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45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86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7T20:20:58.42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7T20:21:50.77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7T20:22:15.39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C0EC3B-1434-4AD0-8577-8683769708CB}" type="datetimeFigureOut">
              <a:rPr lang="en-US" smtClean="0"/>
              <a:t>9/12/24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C6CA77-4638-471B-93EF-7BDAC8686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58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microsoft.com/en-us/office/make-slides-easier-to-read-by-using-the-reading-order-pane-863b5c1c-4f19-45ec-96e6-93a6457f5e1c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microsoft.com/en-us/office/make-slides-easier-to-read-by-using-the-reading-order-pane-863b5c1c-4f19-45ec-96e6-93a6457f5e1c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Microsoft 365. (2023). Title a slide. https://support.microsoft.com/en-us/office/title-a-slide-c5286802-495a-4b47-a8ae-212fb8a7dc74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John Hopkins Disability Health Research Center and International Network of Researchers with Vision Impairments and Their Allies (ANOVA). (2023). Toolkit to Design More Accessible Scientific Meetings and Conferences. https://disabilityhealth.jhu.edu/wp-content/uploads/2023/03/JHU_Conference_Accessibiity_Toolkit_Accessible_FINAL.pdf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Microsoft 365. (2023). Make slides easier to read by using the Reading Order pane. https://support.microsoft.com/en-us/office/make-slides-easier-to-read-by-using-the-reading-order-pane-863b5c1c-4f19-45ec-96e6-93a6457f5e1c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indent="0">
              <a:spcAft>
                <a:spcPts val="600"/>
              </a:spcAft>
              <a:buNone/>
            </a:pPr>
            <a:r>
              <a:rPr lang="en-US" dirty="0"/>
              <a:t>Follow these overall best practices to ensure your poster is accessible. </a:t>
            </a:r>
          </a:p>
          <a:p>
            <a:pPr marL="0" lvl="0" indent="0">
              <a:spcAft>
                <a:spcPts val="600"/>
              </a:spcAft>
              <a:buNone/>
            </a:pPr>
            <a:r>
              <a:rPr lang="en-US" b="1" i="1" u="sng" dirty="0"/>
              <a:t>Overall Poster Presentation</a:t>
            </a:r>
          </a:p>
          <a:p>
            <a:pPr lvl="0">
              <a:spcAft>
                <a:spcPts val="600"/>
              </a:spcAft>
            </a:pPr>
            <a:r>
              <a:rPr lang="en-US" dirty="0"/>
              <a:t>Provide sufficient white space. Keep poster simple and uncluttered.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Why? Allows clear differentiation of information and text. Aids in decreasing the cognitive load required to process poster content. </a:t>
            </a:r>
          </a:p>
          <a:p>
            <a:pPr>
              <a:spcAft>
                <a:spcPts val="600"/>
              </a:spcAft>
            </a:pPr>
            <a:r>
              <a:rPr lang="en-US" dirty="0"/>
              <a:t>Ensure the contents of the slide will be read in the order you intend.</a:t>
            </a:r>
          </a:p>
          <a:p>
            <a:pPr lvl="1">
              <a:spcAft>
                <a:spcPts val="600"/>
              </a:spcAft>
            </a:pPr>
            <a:r>
              <a:rPr lang="en-US" b="1" dirty="0"/>
              <a:t>Note: </a:t>
            </a:r>
            <a:r>
              <a:rPr lang="en-US" dirty="0"/>
              <a:t>A screen reader reads content in the order the information was added to the slide, not the order on the screen. You can </a:t>
            </a:r>
            <a:r>
              <a:rPr lang="en-US" dirty="0">
                <a:hlinkClick r:id="rId3"/>
              </a:rPr>
              <a:t>modify the order by reviewing the reading order</a:t>
            </a:r>
            <a:r>
              <a:rPr lang="en-US" dirty="0"/>
              <a:t>.</a:t>
            </a: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C6CA77-4638-471B-93EF-7BDAC8686E4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384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Microsoft 365. (2023). Title a slide. https://support.microsoft.com/en-us/office/title-a-slide-c5286802-495a-4b47-a8ae-212fb8a7dc74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John Hopkins Disability Health Research Center and International Network of Researchers with Vision Impairments and Their Allies (ANOVA). (2023). Toolkit to Design More Accessible Scientific Meetings and Conferences. https://disabilityhealth.jhu.edu/wp-content/uploads/2023/03/JHU_Conference_Accessibiity_Toolkit_Accessible_FINAL.pdf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Microsoft 365. (2023). Make slides easier to read by using the Reading Order pane. https://support.microsoft.com/en-us/office/make-slides-easier-to-read-by-using-the-reading-order-pane-863b5c1c-4f19-45ec-96e6-93a6457f5e1c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indent="0">
              <a:spcAft>
                <a:spcPts val="600"/>
              </a:spcAft>
              <a:buNone/>
            </a:pPr>
            <a:r>
              <a:rPr lang="en-US" dirty="0"/>
              <a:t>Follow these overall best practices to ensure your poster is accessible. </a:t>
            </a:r>
          </a:p>
          <a:p>
            <a:pPr marL="0" lvl="0" indent="0">
              <a:spcAft>
                <a:spcPts val="600"/>
              </a:spcAft>
              <a:buNone/>
            </a:pPr>
            <a:r>
              <a:rPr lang="en-US" b="1" i="1" u="sng" dirty="0"/>
              <a:t>Overall Poster Presentation</a:t>
            </a:r>
          </a:p>
          <a:p>
            <a:pPr lvl="0">
              <a:spcAft>
                <a:spcPts val="600"/>
              </a:spcAft>
            </a:pPr>
            <a:r>
              <a:rPr lang="en-US" dirty="0"/>
              <a:t>Provide sufficient white space. Keep poster simple and uncluttered.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Why? Allows clear differentiation of information and text. Aids in decreasing the cognitive load required to process poster content. </a:t>
            </a:r>
          </a:p>
          <a:p>
            <a:pPr>
              <a:spcAft>
                <a:spcPts val="600"/>
              </a:spcAft>
            </a:pPr>
            <a:r>
              <a:rPr lang="en-US" dirty="0"/>
              <a:t>Ensure the contents of the slide will be read in the order you intend.</a:t>
            </a:r>
          </a:p>
          <a:p>
            <a:pPr lvl="1">
              <a:spcAft>
                <a:spcPts val="600"/>
              </a:spcAft>
            </a:pPr>
            <a:r>
              <a:rPr lang="en-US" b="1" dirty="0"/>
              <a:t>Note: </a:t>
            </a:r>
            <a:r>
              <a:rPr lang="en-US" dirty="0"/>
              <a:t>A screen reader reads content in the order the information was added to the slide, not the order on the screen. You can </a:t>
            </a:r>
            <a:r>
              <a:rPr lang="en-US" dirty="0">
                <a:hlinkClick r:id="rId3"/>
              </a:rPr>
              <a:t>modify the order by reviewing the reading order</a:t>
            </a:r>
            <a:r>
              <a:rPr lang="en-US" dirty="0"/>
              <a:t>.</a:t>
            </a: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C6CA77-4638-471B-93EF-7BDAC8686E4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135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 </a:t>
            </a:r>
          </a:p>
          <a:p>
            <a:r>
              <a:rPr lang="en-US" dirty="0"/>
              <a:t>John Hopkins Disability Health Research Center and International Network of Researchers with Vision Impairments and Their Allies (ANOVA). (2023). Toolkit to Design More Accessible Scientific Meetings and Conferences. https://disabilityhealth.jhu.edu/wp-content/uploads/2023/03/JHU_Conference_Accessibiity_Toolkit_Accessible_FINAL.pdf</a:t>
            </a:r>
          </a:p>
          <a:p>
            <a:endParaRPr lang="en-US" dirty="0"/>
          </a:p>
          <a:p>
            <a:r>
              <a:rPr lang="en-US" dirty="0"/>
              <a:t>Microsoft 365. (2023). Add closed captions or subtitles to media in PowerPoint. https://support.microsoft.com/en-us/office/add-closed-captions-or-subtitles-to-media-in-powerpoint-df091537-fb22-4507-898f-2358ddc0df18#OfficeVersion=Newer_versions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C6CA77-4638-471B-93EF-7BDAC8686E4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460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 </a:t>
            </a:r>
          </a:p>
          <a:p>
            <a:r>
              <a:rPr lang="en-US" dirty="0"/>
              <a:t>John Hopkins Disability Health Research Center and International Network of Researchers with Vision Impairments and Their Allies (ANOVA). (2023). Toolkit to Design More Accessible Scientific Meetings and Conferences. https://disabilityhealth.jhu.edu/wp-content/uploads/2023/03/JHU_Conference_Accessibiity_Toolkit_Accessible_FINAL.pdf</a:t>
            </a:r>
          </a:p>
          <a:p>
            <a:endParaRPr lang="en-US" dirty="0"/>
          </a:p>
          <a:p>
            <a:r>
              <a:rPr lang="en-US" dirty="0"/>
              <a:t>Microsoft 365. (2023). Make your PowerPoint presentations accessible to people with disabilities. https://support.microsoft.com/en-us/office/make-your-powerpoint-presentations-accessible-to-people-with-disabilities-6f7772b2-2f33-4bd2-8ca7-dae3b2b3ef25#bkmk_winvideo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C6CA77-4638-471B-93EF-7BDAC8686E4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092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ACRM</a:t>
            </a:r>
            <a:r>
              <a:rPr lang="en-US" baseline="0" dirty="0"/>
              <a:t> 100</a:t>
            </a:r>
            <a:r>
              <a:rPr lang="en-US" baseline="30000" dirty="0"/>
              <a:t>th</a:t>
            </a:r>
            <a:r>
              <a:rPr lang="en-US" baseline="0" dirty="0"/>
              <a:t> Annual Conference Logo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C6CA77-4638-471B-93EF-7BDAC8686E4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4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Visual</a:t>
            </a:r>
            <a:r>
              <a:rPr lang="en-US" baseline="0" dirty="0"/>
              <a:t> of ACRM’s groups and logos. </a:t>
            </a:r>
          </a:p>
          <a:p>
            <a:r>
              <a:rPr lang="en-US" baseline="0" dirty="0"/>
              <a:t>Text: Research to Practice Faster Through Interdisciplinary Community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C6CA77-4638-471B-93EF-7BDAC8686E4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385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ACRM</a:t>
            </a:r>
            <a:r>
              <a:rPr lang="en-US" baseline="0" dirty="0"/>
              <a:t> Logo and website address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C6CA77-4638-471B-93EF-7BDAC8686E4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067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umbrella, drawing&#10;&#10;Description automatically generated">
            <a:extLst>
              <a:ext uri="{FF2B5EF4-FFF2-40B4-BE49-F238E27FC236}">
                <a16:creationId xmlns:a16="http://schemas.microsoft.com/office/drawing/2014/main" id="{91943F0F-FAEB-B24D-A860-735B0C832F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234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accessory, umbrella, drawing&#10;&#10;Description automatically generated">
            <a:extLst>
              <a:ext uri="{FF2B5EF4-FFF2-40B4-BE49-F238E27FC236}">
                <a16:creationId xmlns:a16="http://schemas.microsoft.com/office/drawing/2014/main" id="{1481A62B-69C8-0A40-B540-C70177803D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2387600"/>
          </a:xfrm>
        </p:spPr>
        <p:txBody>
          <a:bodyPr anchor="b"/>
          <a:lstStyle>
            <a:lvl1pPr algn="ctr">
              <a:defRPr sz="6000">
                <a:solidFill>
                  <a:srgbClr val="CE112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073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accessory, umbrella, drawing&#10;&#10;Description automatically generated">
            <a:extLst>
              <a:ext uri="{FF2B5EF4-FFF2-40B4-BE49-F238E27FC236}">
                <a16:creationId xmlns:a16="http://schemas.microsoft.com/office/drawing/2014/main" id="{5EB6AD56-9319-904D-8CA1-9F601DDB07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77227"/>
            <a:ext cx="12192000" cy="2387600"/>
          </a:xfrm>
        </p:spPr>
        <p:txBody>
          <a:bodyPr anchor="b"/>
          <a:lstStyle>
            <a:lvl1pPr algn="ctr">
              <a:defRPr sz="6000">
                <a:solidFill>
                  <a:srgbClr val="CE112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56902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132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70403"/>
            <a:ext cx="10515600" cy="955223"/>
          </a:xfrm>
        </p:spPr>
        <p:txBody>
          <a:bodyPr/>
          <a:lstStyle>
            <a:lvl1pPr>
              <a:defRPr b="1">
                <a:solidFill>
                  <a:srgbClr val="CE1126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77F260-F206-3641-8011-A873366BBB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70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796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70403"/>
            <a:ext cx="10515600" cy="955223"/>
          </a:xfrm>
        </p:spPr>
        <p:txBody>
          <a:bodyPr/>
          <a:lstStyle>
            <a:lvl1pPr>
              <a:defRPr b="1">
                <a:solidFill>
                  <a:srgbClr val="CE1126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AF5528-A20F-004C-ACCC-2A9FC4D897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70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010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70403"/>
            <a:ext cx="10515600" cy="955223"/>
          </a:xfrm>
        </p:spPr>
        <p:txBody>
          <a:bodyPr/>
          <a:lstStyle>
            <a:lvl1pPr>
              <a:defRPr b="1">
                <a:solidFill>
                  <a:srgbClr val="CE1126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254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6048" y="6356350"/>
            <a:ext cx="1051560" cy="365125"/>
          </a:xfrm>
        </p:spPr>
        <p:txBody>
          <a:bodyPr/>
          <a:lstStyle/>
          <a:p>
            <a:fld id="{28E80666-FB37-4B36-9149-507F3B0178E3}" type="datetimeFigureOut">
              <a:rPr lang="en-US" smtClean="0"/>
              <a:pPr/>
              <a:t>9/12/24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07608" y="6356350"/>
            <a:ext cx="327355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DA78A6B-9C06-B640-9890-29D5A2ED18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7597"/>
            <a:ext cx="12192000" cy="8704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5335A6-886A-F548-9BA4-BD7264B75B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787"/>
          <a:stretch/>
        </p:blipFill>
        <p:spPr>
          <a:xfrm>
            <a:off x="0" y="-14067"/>
            <a:ext cx="12192000" cy="217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69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CE112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5F055B-2EF6-8E47-8F71-B13ED32DFF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70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135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E112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59229AA-7D0E-3049-AEF3-E50285FA39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068"/>
            <a:ext cx="12192000" cy="47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8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CE112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9/12/24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BB7F214-CB8B-2640-97DE-C6588D896D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068"/>
            <a:ext cx="12192000" cy="47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156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70403"/>
            <a:ext cx="10515600" cy="1325563"/>
          </a:xfrm>
        </p:spPr>
        <p:txBody>
          <a:bodyPr/>
          <a:lstStyle>
            <a:lvl1pPr>
              <a:defRPr>
                <a:solidFill>
                  <a:srgbClr val="CE112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9/12/24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C93121-126D-E44D-8ED4-BD514723BC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068"/>
            <a:ext cx="12192000" cy="47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474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162C95B8-F9CA-C945-8776-0764C6B383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79D411F-F5E6-E54E-A4A2-7FAA19BD8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99783"/>
            <a:ext cx="10515600" cy="4924362"/>
          </a:xfrm>
        </p:spPr>
        <p:txBody>
          <a:bodyPr>
            <a:noAutofit/>
          </a:bodyPr>
          <a:lstStyle>
            <a:lvl1pPr algn="ctr">
              <a:defRPr sz="9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</a:t>
            </a:r>
          </a:p>
        </p:txBody>
      </p:sp>
    </p:spTree>
    <p:extLst>
      <p:ext uri="{BB962C8B-B14F-4D97-AF65-F5344CB8AC3E}">
        <p14:creationId xmlns:p14="http://schemas.microsoft.com/office/powerpoint/2010/main" val="3355177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366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766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E112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5527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920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9/12/24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242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85" r:id="rId2"/>
    <p:sldLayoutId id="2147483997" r:id="rId3"/>
    <p:sldLayoutId id="2147483986" r:id="rId4"/>
    <p:sldLayoutId id="2147483999" r:id="rId5"/>
    <p:sldLayoutId id="2147483998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  <p:sldLayoutId id="214748399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CE1126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speakers@acrm.or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microsoft.com/en-us/office/add-closed-captions-or-subtitles-to-media-in-powerpoint-df091537-fb22-4507-898f-2358ddc0df18#OfficeVersion=Newer_version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hyperlink" Target="https://disabilityhealth.jhu.edu/wp-content/uploads/2023/03/JHU_Conference_Accessibiity_Toolkit_Accessible_FINAL.pdf" TargetMode="External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customXml" Target="../ink/ink1.xml"/><Relationship Id="rId4" Type="http://schemas.openxmlformats.org/officeDocument/2006/relationships/hyperlink" Target="https://support.microsoft.com/en-us/office/make-your-powerpoint-presentations-accessible-to-people-with-disabilities-6f7772b2-2f33-4bd2-8ca7-dae3b2b3ef25#bkmk_winvideo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5A6B4-1B5E-81FE-FEF6-4528FC675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E5E7E-524C-A675-9633-11B8503E7C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the presenter portal, follow the instructions for poster presentation requirements as well as the guidelines in this slide set. </a:t>
            </a:r>
          </a:p>
          <a:p>
            <a:pPr lvl="1"/>
            <a:r>
              <a:rPr lang="en-US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For publishing to the ACRM Online Program, the poster upload must be a PDF file at highest resolution possible. The aspect ratio (ratio of width to height) should ideally be set to '16:9'. The complete poster is limited to one slide only.  That means one single page for your PDF file.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/>
              <a:t>Upload the poster to your presenter portal.</a:t>
            </a:r>
          </a:p>
          <a:p>
            <a:r>
              <a:rPr lang="en-US" dirty="0"/>
              <a:t>Make your recording-–this will be for attendees to listen to in the app only. There will be no formal presentation at conference</a:t>
            </a:r>
          </a:p>
          <a:p>
            <a:r>
              <a:rPr lang="en-US" dirty="0"/>
              <a:t>Consider providing a </a:t>
            </a:r>
            <a:r>
              <a:rPr lang="en-US" b="1" dirty="0"/>
              <a:t>handout</a:t>
            </a:r>
            <a:r>
              <a:rPr lang="en-US" dirty="0"/>
              <a:t> of detailed information.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7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7809" y="1080714"/>
            <a:ext cx="11436626" cy="95522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CE1126"/>
                </a:solidFill>
              </a:rPr>
              <a:t>POSTER SPOTLIGHT INSTRUCTIONS (by invitation only)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13C4A0-A797-104F-B185-01E94726C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25975"/>
            <a:ext cx="12192000" cy="4320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37DE8CC-83A8-D3E5-DAF2-71F95DC6BB94}"/>
              </a:ext>
            </a:extLst>
          </p:cNvPr>
          <p:cNvSpPr txBox="1"/>
          <p:nvPr/>
        </p:nvSpPr>
        <p:spPr>
          <a:xfrm>
            <a:off x="1537252" y="27697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819BA4-4324-BAF3-4AD8-EFAA24191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809" y="2251881"/>
            <a:ext cx="11436626" cy="3925082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en-US" sz="2800" dirty="0">
                <a:solidFill>
                  <a:srgbClr val="3F3F3F"/>
                </a:solidFill>
                <a:effectLst/>
              </a:rPr>
              <a:t>Presenting authors of the Top 30 posters (by score during the review process) will provide a one-minute summary of their poster following the Plenary on Friday, 1 Nov in the Chantilly Ballroom.</a:t>
            </a:r>
          </a:p>
          <a:p>
            <a:pPr lvl="1"/>
            <a:r>
              <a:rPr lang="en-US" sz="2800" dirty="0">
                <a:solidFill>
                  <a:srgbClr val="3F3F3F"/>
                </a:solidFill>
                <a:effectLst/>
              </a:rPr>
              <a:t>In addition to creating a digital poster, Poster Spotlight participants will create a one-slide summary of their poster in PowerPoint for the one-minute presentation that will be held after the Plenary.</a:t>
            </a:r>
          </a:p>
          <a:p>
            <a:pPr lvl="1"/>
            <a:r>
              <a:rPr lang="en-US" sz="2800" dirty="0"/>
              <a:t>Please email your summary slide with confirmation that you will participate in the Spotlight program by replying to the email acceptance. Due by October 15.</a:t>
            </a:r>
          </a:p>
          <a:p>
            <a:pPr lvl="1"/>
            <a:r>
              <a:rPr lang="en-US" sz="2800" dirty="0"/>
              <a:t>Prepare a 1-minute oral summary presentation for your use on site.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This is a firm time limit.  Points will be deducted if you exceed 60 seconds.</a:t>
            </a:r>
            <a:endParaRPr lang="en-US" sz="2800" dirty="0"/>
          </a:p>
          <a:p>
            <a:pPr lvl="1"/>
            <a:r>
              <a:rPr lang="en-US" sz="2800" dirty="0"/>
              <a:t>During the Poster Viewing sessions, which take place after the Spotlight, you will present your poster in a 10-13 minute window and answer questions from the judges.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257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1600806"/>
            <a:ext cx="12192000" cy="1225343"/>
          </a:xfrm>
        </p:spPr>
        <p:txBody>
          <a:bodyPr anchor="ctr"/>
          <a:lstStyle/>
          <a:p>
            <a:r>
              <a:rPr lang="en-US" cap="all" dirty="0">
                <a:solidFill>
                  <a:srgbClr val="CE1126"/>
                </a:solidFill>
              </a:rPr>
              <a:t>Creating your poster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2417993"/>
            <a:ext cx="12192000" cy="30368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endParaRPr lang="en-US" sz="2200" b="1" dirty="0"/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200" b="1" dirty="0"/>
              <a:t>Professional presentation </a:t>
            </a:r>
            <a:r>
              <a:rPr lang="en-US" sz="2200" dirty="0"/>
              <a:t>and </a:t>
            </a:r>
            <a:r>
              <a:rPr lang="en-US" sz="2200" b="1" dirty="0"/>
              <a:t>accessibility</a:t>
            </a:r>
            <a:r>
              <a:rPr lang="en-US" sz="2200" dirty="0"/>
              <a:t> are important to ACRM and to our conference attendees. 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200" dirty="0"/>
              <a:t>Please follow </a:t>
            </a:r>
            <a:r>
              <a:rPr lang="en-US" sz="2200" b="1" dirty="0"/>
              <a:t>best practices </a:t>
            </a:r>
            <a:r>
              <a:rPr lang="en-US" sz="2200" dirty="0"/>
              <a:t>described in the following section to make your poster presentation most successful for you and most accessible for all.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200" b="1" dirty="0"/>
              <a:t>Questions: Contact </a:t>
            </a:r>
            <a:r>
              <a:rPr lang="en-US" sz="2200" dirty="0">
                <a:hlinkClick r:id="rId2"/>
              </a:rPr>
              <a:t>speakers@acrm.org</a:t>
            </a:r>
            <a:r>
              <a:rPr lang="en-US" sz="2200" dirty="0"/>
              <a:t> 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4184112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5B8A8-DDF1-E576-2A26-CF0AA7515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Create Your Poster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44F9A-0242-2A50-198F-B23108CB2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Software: </a:t>
            </a:r>
            <a:endParaRPr lang="en-US" sz="2000" b="1" dirty="0">
              <a:highlight>
                <a:srgbClr val="FFFFFF"/>
              </a:highlight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Use tools like Microsoft PowerPoint, Adobe Illustrator, or specialized poster design software like </a:t>
            </a:r>
            <a:r>
              <a:rPr lang="en-US" sz="2800" dirty="0" err="1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PosterGenius</a:t>
            </a:r>
            <a:r>
              <a:rPr lang="en-US" sz="2800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 or Canva.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highlight>
                <a:srgbClr val="FFFFFF"/>
              </a:highlight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Dimensions</a:t>
            </a:r>
            <a:r>
              <a:rPr lang="en-US" sz="2800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: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As ACRM’s poster display will be digital, most aspect ratios will work. </a:t>
            </a:r>
            <a:r>
              <a:rPr lang="en-US" dirty="0">
                <a:solidFill>
                  <a:srgbClr val="212121"/>
                </a:solidFill>
                <a:highlight>
                  <a:srgbClr val="FFFFFF"/>
                </a:highlight>
                <a:ea typeface="Times New Roman" panose="02020603050405020304" pitchFamily="18" charset="0"/>
              </a:rPr>
              <a:t>However an aspect ration of 16:9 is preferred.</a:t>
            </a:r>
            <a:endParaRPr lang="en-US" sz="2800" dirty="0">
              <a:solidFill>
                <a:srgbClr val="212121"/>
              </a:solidFill>
              <a:effectLst/>
              <a:highlight>
                <a:srgbClr val="FFFFFF"/>
              </a:highlight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800" dirty="0">
              <a:solidFill>
                <a:srgbClr val="212121"/>
              </a:solidFill>
              <a:effectLst/>
              <a:highlight>
                <a:srgbClr val="FFFFFF"/>
              </a:highlight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Templates: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Start with a template if available. Your institutions may provide templates that meet their guidelines. There are also poster templates and examples online you can follow.</a:t>
            </a:r>
            <a:endParaRPr lang="en-US" sz="2800" dirty="0">
              <a:effectLst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435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865101"/>
            <a:ext cx="10515600" cy="1091716"/>
          </a:xfrm>
        </p:spPr>
        <p:txBody>
          <a:bodyPr>
            <a:normAutofit/>
          </a:bodyPr>
          <a:lstStyle/>
          <a:p>
            <a:r>
              <a:rPr lang="en-US" b="1" cap="al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to Design your poster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780959"/>
            <a:ext cx="11353799" cy="4863083"/>
          </a:xfrm>
        </p:spPr>
        <p:txBody>
          <a:bodyPr>
            <a:normAutofit fontScale="92500" lnSpcReduction="20000"/>
          </a:bodyPr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Design Elements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  <a:p>
            <a:pPr marR="0" lvl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Layout: </a:t>
            </a:r>
            <a:endParaRPr lang="en-US" dirty="0">
              <a:effectLst/>
              <a:ea typeface="Times New Roman" panose="02020603050405020304" pitchFamily="18" charset="0"/>
            </a:endParaRPr>
          </a:p>
          <a:p>
            <a:pPr marR="0" lvl="2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Arrange your sections in a logical flow, typically moving from left to right, top to bottom.</a:t>
            </a:r>
          </a:p>
          <a:p>
            <a:pPr marR="0" lvl="2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212121"/>
                </a:solidFill>
                <a:highlight>
                  <a:srgbClr val="FFFFFF"/>
                </a:highlight>
                <a:ea typeface="Times New Roman" panose="02020603050405020304" pitchFamily="18" charset="0"/>
              </a:rPr>
              <a:t>To increase readability, e</a:t>
            </a:r>
            <a:r>
              <a:rPr lang="en-US" sz="2400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nsure content is organized in columns and is symmetrically aligned.</a:t>
            </a:r>
            <a:endParaRPr lang="en-US" sz="2400" dirty="0">
              <a:solidFill>
                <a:srgbClr val="212121"/>
              </a:solidFill>
              <a:highlight>
                <a:srgbClr val="FFFFFF"/>
              </a:highlight>
              <a:ea typeface="Times New Roman" panose="02020603050405020304" pitchFamily="18" charset="0"/>
            </a:endParaRP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Font and Colors: </a:t>
            </a:r>
            <a:endParaRPr lang="en-US" dirty="0">
              <a:effectLst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</a:pPr>
            <a:r>
              <a:rPr lang="en-US" sz="2400" dirty="0"/>
              <a:t>Ensure all text is </a:t>
            </a:r>
            <a:r>
              <a:rPr lang="en-US" sz="2400" b="1" dirty="0"/>
              <a:t>16 pt or larger</a:t>
            </a:r>
            <a:r>
              <a:rPr lang="en-US" sz="2400" dirty="0"/>
              <a:t>.</a:t>
            </a:r>
          </a:p>
          <a:p>
            <a:pPr marR="0" lvl="2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Use readable fonts (such as Arial, Verdana, or other Sans Serif fonts) and a color scheme that enhances readability. </a:t>
            </a:r>
            <a:endParaRPr lang="en-US" sz="2400" dirty="0">
              <a:effectLst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</a:pPr>
            <a:r>
              <a:rPr lang="en-US" sz="2400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Avoid overly bright or clashing colors.</a:t>
            </a:r>
          </a:p>
          <a:p>
            <a:pPr lvl="2">
              <a:spcBef>
                <a:spcPts val="0"/>
              </a:spcBef>
            </a:pPr>
            <a:r>
              <a:rPr lang="en-US" sz="2400" b="1" dirty="0"/>
              <a:t> Do not use color alone </a:t>
            </a:r>
            <a:r>
              <a:rPr lang="en-US" sz="2400" dirty="0"/>
              <a:t>to convey information. </a:t>
            </a:r>
            <a:endParaRPr lang="en-US" sz="2400" dirty="0">
              <a:effectLst/>
              <a:ea typeface="Times New Roman" panose="02020603050405020304" pitchFamily="18" charset="0"/>
            </a:endParaRPr>
          </a:p>
          <a:p>
            <a:pPr marR="0" lvl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Spacing: </a:t>
            </a:r>
            <a:endParaRPr lang="en-US" dirty="0">
              <a:effectLst/>
              <a:ea typeface="Times New Roman" panose="02020603050405020304" pitchFamily="18" charset="0"/>
            </a:endParaRPr>
          </a:p>
          <a:p>
            <a:pPr marR="0" lvl="2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Make sure there is enough </a:t>
            </a:r>
            <a:r>
              <a:rPr lang="en-US" sz="2400" b="1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white space </a:t>
            </a:r>
            <a:r>
              <a:rPr lang="en-US" sz="2400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to avoid a cluttered look. Guidelines suggest:</a:t>
            </a:r>
          </a:p>
          <a:p>
            <a:pPr lvl="3">
              <a:spcBef>
                <a:spcPts val="0"/>
              </a:spcBef>
            </a:pPr>
            <a:r>
              <a:rPr lang="en-US" sz="2400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30% white space</a:t>
            </a:r>
          </a:p>
          <a:p>
            <a:pPr lvl="3">
              <a:spcBef>
                <a:spcPts val="0"/>
              </a:spcBef>
            </a:pPr>
            <a:r>
              <a:rPr lang="en-US" sz="2400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40% title and text</a:t>
            </a:r>
          </a:p>
          <a:p>
            <a:pPr lvl="3">
              <a:spcBef>
                <a:spcPts val="0"/>
              </a:spcBef>
            </a:pPr>
            <a:r>
              <a:rPr lang="en-US" sz="2400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30% graphic images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rgbClr val="212121"/>
                </a:solidFill>
                <a:highlight>
                  <a:srgbClr val="FFFFFF"/>
                </a:highlight>
              </a:rPr>
              <a:t>Contrast:</a:t>
            </a:r>
          </a:p>
          <a:p>
            <a:pPr lvl="2">
              <a:spcBef>
                <a:spcPts val="0"/>
              </a:spcBef>
            </a:pPr>
            <a:r>
              <a:rPr lang="en-US" sz="2400" dirty="0"/>
              <a:t>Ensure sufficient contrast for text and background colors (i.e., black text on a light background or white text on a dark background). </a:t>
            </a:r>
          </a:p>
          <a:p>
            <a:pPr lvl="2">
              <a:spcBef>
                <a:spcPts val="0"/>
              </a:spcBef>
            </a:pPr>
            <a:r>
              <a:rPr lang="en-US" sz="2400" dirty="0"/>
              <a:t>Use different colors, not shades of the same color, when presenting data. </a:t>
            </a: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600"/>
              </a:spcAft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4998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865101"/>
            <a:ext cx="10515600" cy="1091716"/>
          </a:xfrm>
        </p:spPr>
        <p:txBody>
          <a:bodyPr>
            <a:normAutofit/>
          </a:bodyPr>
          <a:lstStyle/>
          <a:p>
            <a:r>
              <a:rPr lang="en-US" b="1" cap="al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to Design your poster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661" y="1890141"/>
            <a:ext cx="11573300" cy="4863083"/>
          </a:xfrm>
        </p:spPr>
        <p:txBody>
          <a:bodyPr>
            <a:normAutofit lnSpcReduction="10000"/>
          </a:bodyPr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Design Elements (continued)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b="1" dirty="0">
              <a:solidFill>
                <a:srgbClr val="212121"/>
              </a:solidFill>
              <a:effectLst/>
              <a:highlight>
                <a:srgbClr val="FFFFFF"/>
              </a:highlight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Text: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rgbClr val="212121"/>
                </a:solidFill>
                <a:highlight>
                  <a:srgbClr val="FFFFFF"/>
                </a:highlight>
                <a:ea typeface="Times New Roman" panose="02020603050405020304" pitchFamily="18" charset="0"/>
              </a:rPr>
              <a:t>Best practice for posters is considered to be 800-1000 words. 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Title should be bolded, a minimum 48-point font, and not exceed two lines.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rgbClr val="212121"/>
                </a:solidFill>
                <a:highlight>
                  <a:srgbClr val="FFFFFF"/>
                </a:highlight>
                <a:ea typeface="Times New Roman" panose="02020603050405020304" pitchFamily="18" charset="0"/>
              </a:rPr>
              <a:t>Ensure text is organized into sections and labeled with headings as specified in the instructions for structured abstracts. 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Visuals: 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Use high-quality images, graphs, and charts. </a:t>
            </a:r>
            <a:endParaRPr lang="en-US" dirty="0">
              <a:highlight>
                <a:srgbClr val="FFFFFF"/>
              </a:highlight>
              <a:ea typeface="Times New Roman" panose="02020603050405020304" pitchFamily="18" charset="0"/>
            </a:endParaRP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Ensure they are labeled correctly and easy to interpret.</a:t>
            </a:r>
            <a:endParaRPr lang="en-US" dirty="0">
              <a:solidFill>
                <a:srgbClr val="212121"/>
              </a:solidFill>
              <a:highlight>
                <a:srgbClr val="FFFFFF"/>
              </a:highlight>
              <a:ea typeface="Times New Roman" panose="02020603050405020304" pitchFamily="18" charset="0"/>
            </a:endParaRP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Always credit sources when appropriate.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Tables</a:t>
            </a:r>
          </a:p>
          <a:p>
            <a:pPr lvl="1">
              <a:spcBef>
                <a:spcPts val="0"/>
              </a:spcBef>
            </a:pPr>
            <a:r>
              <a:rPr lang="en-US" dirty="0"/>
              <a:t>Ensure the table has clear header information to identify rows and columns.</a:t>
            </a:r>
          </a:p>
          <a:p>
            <a:pPr lvl="1">
              <a:spcBef>
                <a:spcPts val="0"/>
              </a:spcBef>
            </a:pPr>
            <a:r>
              <a:rPr lang="en-US" dirty="0"/>
              <a:t>Use simple tables that hold data only (do not use functionality such as merged cells, split cells, etc.). </a:t>
            </a:r>
          </a:p>
          <a:p>
            <a:pPr lvl="1">
              <a:spcBef>
                <a:spcPts val="0"/>
              </a:spcBef>
            </a:pPr>
            <a:r>
              <a:rPr lang="en-US" dirty="0"/>
              <a:t>Use different colors, not shades of the same color, when presenting data. </a:t>
            </a: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US" dirty="0">
              <a:solidFill>
                <a:srgbClr val="212121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60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334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CE737-78FB-1931-4108-766CA8F4D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and Feedback for Your Poster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2C575-384C-D3D7-5A1C-2B512D7B3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marR="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Proofreading</a:t>
            </a:r>
            <a:r>
              <a:rPr lang="en-US" sz="2800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: </a:t>
            </a:r>
            <a:endParaRPr lang="en-US" sz="2800" dirty="0">
              <a:highlight>
                <a:srgbClr val="FFFFFF"/>
              </a:highlight>
              <a:ea typeface="Times New Roman" panose="02020603050405020304" pitchFamily="18" charset="0"/>
            </a:endParaRPr>
          </a:p>
          <a:p>
            <a:pPr lvl="1">
              <a:spcBef>
                <a:spcPts val="0"/>
              </a:spcBef>
            </a:pPr>
            <a:r>
              <a:rPr lang="en-US" sz="2800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Check for any grammatical or spelling errors.</a:t>
            </a:r>
            <a:endParaRPr lang="en-US" sz="2800" dirty="0">
              <a:highlight>
                <a:srgbClr val="FFFFFF"/>
              </a:highlight>
              <a:ea typeface="Times New Roman" panose="02020603050405020304" pitchFamily="18" charset="0"/>
            </a:endParaRPr>
          </a:p>
          <a:p>
            <a:pPr marL="457200" marR="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>
              <a:solidFill>
                <a:srgbClr val="212121"/>
              </a:solidFill>
              <a:effectLst/>
              <a:highlight>
                <a:srgbClr val="FFFFFF"/>
              </a:highlight>
              <a:ea typeface="Times New Roman" panose="02020603050405020304" pitchFamily="18" charset="0"/>
            </a:endParaRPr>
          </a:p>
          <a:p>
            <a:pPr marL="457200" marR="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Consistency</a:t>
            </a:r>
            <a:r>
              <a:rPr lang="en-US" sz="2800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: </a:t>
            </a:r>
            <a:endParaRPr lang="en-US" sz="2800" dirty="0">
              <a:highlight>
                <a:srgbClr val="FFFFFF"/>
              </a:highlight>
              <a:ea typeface="Times New Roman" panose="02020603050405020304" pitchFamily="18" charset="0"/>
            </a:endParaRPr>
          </a:p>
          <a:p>
            <a:pPr lvl="1">
              <a:spcBef>
                <a:spcPts val="0"/>
              </a:spcBef>
            </a:pPr>
            <a:r>
              <a:rPr lang="en-US" sz="2800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Ensure consistent use of fonts, colors, and styles throughout the poster.</a:t>
            </a:r>
            <a:endParaRPr lang="en-US" sz="2800" dirty="0">
              <a:highlight>
                <a:srgbClr val="FFFFFF"/>
              </a:highlight>
              <a:ea typeface="Times New Roman" panose="02020603050405020304" pitchFamily="18" charset="0"/>
            </a:endParaRPr>
          </a:p>
          <a:p>
            <a:pPr marL="457200" marR="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>
              <a:solidFill>
                <a:srgbClr val="212121"/>
              </a:solidFill>
              <a:effectLst/>
              <a:highlight>
                <a:srgbClr val="FFFFFF"/>
              </a:highlight>
              <a:ea typeface="Times New Roman" panose="02020603050405020304" pitchFamily="18" charset="0"/>
            </a:endParaRPr>
          </a:p>
          <a:p>
            <a:pPr marL="457200" marR="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Feedback</a:t>
            </a:r>
            <a:r>
              <a:rPr lang="en-US" sz="2800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: </a:t>
            </a:r>
            <a:endParaRPr lang="en-US" sz="2800" dirty="0">
              <a:highlight>
                <a:srgbClr val="FFFFFF"/>
              </a:highlight>
              <a:ea typeface="Times New Roman" panose="02020603050405020304" pitchFamily="18" charset="0"/>
            </a:endParaRPr>
          </a:p>
          <a:p>
            <a:pPr lvl="1">
              <a:spcBef>
                <a:spcPts val="0"/>
              </a:spcBef>
            </a:pPr>
            <a:r>
              <a:rPr lang="en-US" sz="2800" dirty="0">
                <a:solidFill>
                  <a:srgbClr val="21212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Seek feedback from colleagues or mentors to improve the content and design.</a:t>
            </a:r>
            <a:endParaRPr lang="en-US" sz="2800" dirty="0">
              <a:effectLst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634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" y="865101"/>
            <a:ext cx="11887200" cy="1091716"/>
          </a:xfrm>
        </p:spPr>
        <p:txBody>
          <a:bodyPr>
            <a:normAutofit/>
          </a:bodyPr>
          <a:lstStyle/>
          <a:p>
            <a:r>
              <a:rPr lang="en-US" sz="3200" b="1" cap="al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Accessibility: recording your poster presentation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320" y="1789077"/>
            <a:ext cx="11013744" cy="5074170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dirty="0"/>
              <a:t>Follow these overall best practices when recording your poster presentation:</a:t>
            </a:r>
          </a:p>
          <a:p>
            <a:pPr marL="0" lvl="0" indent="0">
              <a:spcAft>
                <a:spcPts val="600"/>
              </a:spcAft>
              <a:buNone/>
            </a:pPr>
            <a:r>
              <a:rPr lang="en-US" b="1" dirty="0"/>
              <a:t>Poster Recordings</a:t>
            </a:r>
          </a:p>
          <a:p>
            <a:pPr lvl="0">
              <a:spcAft>
                <a:spcPts val="600"/>
              </a:spcAft>
            </a:pPr>
            <a:r>
              <a:rPr lang="en-US" dirty="0"/>
              <a:t>Include </a:t>
            </a:r>
            <a:r>
              <a:rPr lang="en-US" b="1" dirty="0"/>
              <a:t>subtitles and/or closed captions </a:t>
            </a:r>
            <a:r>
              <a:rPr lang="en-US" dirty="0"/>
              <a:t>for your recording.</a:t>
            </a:r>
          </a:p>
          <a:p>
            <a:pPr lvl="1">
              <a:spcAft>
                <a:spcPts val="600"/>
              </a:spcAft>
            </a:pPr>
            <a:r>
              <a:rPr lang="en-US" dirty="0">
                <a:hlinkClick r:id="rId3"/>
              </a:rPr>
              <a:t>Add closed captions or subtitles to media in PowerPoint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Include </a:t>
            </a:r>
            <a:r>
              <a:rPr lang="en-US" b="1" dirty="0"/>
              <a:t>descriptions of images or visuals </a:t>
            </a:r>
            <a:r>
              <a:rPr lang="en-US" dirty="0"/>
              <a:t>(audio-narrated descriptions of the significant information related to all images or data, similar to the alternative text for images/visuals). </a:t>
            </a:r>
          </a:p>
        </p:txBody>
      </p:sp>
    </p:spTree>
    <p:extLst>
      <p:ext uri="{BB962C8B-B14F-4D97-AF65-F5344CB8AC3E}">
        <p14:creationId xmlns:p14="http://schemas.microsoft.com/office/powerpoint/2010/main" val="3577089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865101"/>
            <a:ext cx="10515600" cy="1091716"/>
          </a:xfrm>
        </p:spPr>
        <p:txBody>
          <a:bodyPr>
            <a:normAutofit/>
          </a:bodyPr>
          <a:lstStyle/>
          <a:p>
            <a:r>
              <a:rPr lang="en-US" b="1" cap="al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Accessibility: speaker etiquette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5631" y="1789077"/>
            <a:ext cx="11173969" cy="5074170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dirty="0"/>
              <a:t>In addition to ensuring your digital poster is accessible, please follow these speaker etiquette guidelines to ensure your poster presentation at the conference is accessible to all. </a:t>
            </a:r>
          </a:p>
          <a:p>
            <a:pPr marL="0" lvl="0" indent="0">
              <a:spcAft>
                <a:spcPts val="600"/>
              </a:spcAft>
              <a:buNone/>
            </a:pPr>
            <a:r>
              <a:rPr lang="en-US" b="1" i="1" u="sng" dirty="0"/>
              <a:t>Speaker Etiquette</a:t>
            </a:r>
          </a:p>
          <a:p>
            <a:pPr lvl="0">
              <a:spcAft>
                <a:spcPts val="600"/>
              </a:spcAft>
            </a:pPr>
            <a:r>
              <a:rPr lang="en-US" dirty="0"/>
              <a:t>Maximize the visibility of the screen (e.g., ensure the poster is maximizing the display, ensure the presenter does not block the content displayed on the screen).</a:t>
            </a:r>
          </a:p>
          <a:p>
            <a:pPr>
              <a:spcAft>
                <a:spcPts val="600"/>
              </a:spcAft>
            </a:pPr>
            <a:r>
              <a:rPr lang="en-US" dirty="0"/>
              <a:t>Describe all images and data sources on your poster.</a:t>
            </a:r>
          </a:p>
          <a:p>
            <a:pPr>
              <a:spcAft>
                <a:spcPts val="600"/>
              </a:spcAft>
            </a:pPr>
            <a:r>
              <a:rPr lang="en-US" dirty="0"/>
              <a:t>When answering questions consider repeating/paraphrasing the question before responding with an answer.</a:t>
            </a:r>
          </a:p>
          <a:p>
            <a:pPr marL="0" indent="0">
              <a:spcAft>
                <a:spcPts val="600"/>
              </a:spcAft>
              <a:buNone/>
            </a:pPr>
            <a:endParaRPr lang="en-US" dirty="0"/>
          </a:p>
          <a:p>
            <a:pPr marL="0" indent="0">
              <a:spcAft>
                <a:spcPts val="60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777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865101"/>
            <a:ext cx="10515600" cy="1091716"/>
          </a:xfrm>
        </p:spPr>
        <p:txBody>
          <a:bodyPr>
            <a:normAutofit/>
          </a:bodyPr>
          <a:lstStyle/>
          <a:p>
            <a:r>
              <a:rPr lang="en-US" b="1" cap="al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Accessibility</a:t>
            </a:r>
            <a:r>
              <a:rPr lang="en-US" cap="al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RESOURCES:</a:t>
            </a:r>
            <a:endParaRPr lang="en-US" b="1" cap="all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951" y="1956817"/>
            <a:ext cx="11689237" cy="4697982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dirty="0"/>
              <a:t>If you need additional resources, consider the following: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b="1" dirty="0"/>
              <a:t>Guidelines:</a:t>
            </a:r>
            <a:r>
              <a:rPr lang="en-US" sz="2200" dirty="0"/>
              <a:t> </a:t>
            </a:r>
          </a:p>
          <a:p>
            <a:pPr lvl="2">
              <a:spcAft>
                <a:spcPts val="600"/>
              </a:spcAft>
            </a:pPr>
            <a:r>
              <a:rPr lang="en-US" sz="1800" dirty="0">
                <a:hlinkClick r:id="rId3"/>
              </a:rPr>
              <a:t>Toolkit to Design More Accessible Scientific Meetings and Conferences (JHU Disability Health Research Center and INOVA)</a:t>
            </a:r>
            <a:endParaRPr lang="en-US" sz="1800" dirty="0"/>
          </a:p>
          <a:p>
            <a:pPr lvl="2">
              <a:spcAft>
                <a:spcPts val="600"/>
              </a:spcAft>
            </a:pPr>
            <a:r>
              <a:rPr lang="en-US" sz="1800" dirty="0">
                <a:hlinkClick r:id="rId4"/>
              </a:rPr>
              <a:t>Microsoft: Make your PowerPoint presentations accessible</a:t>
            </a:r>
            <a:endParaRPr lang="en-US" sz="18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F69C35A-8007-BE14-DB43-531364969815}"/>
                  </a:ext>
                </a:extLst>
              </p14:cNvPr>
              <p14:cNvContentPartPr/>
              <p14:nvPr/>
            </p14:nvContentPartPr>
            <p14:xfrm>
              <a:off x="4549148" y="3964732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F69C35A-8007-BE14-DB43-53136496981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43028" y="3958612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D86EB0A-166A-5656-92C9-5959C227BD6A}"/>
                  </a:ext>
                </a:extLst>
              </p14:cNvPr>
              <p14:cNvContentPartPr/>
              <p14:nvPr/>
            </p14:nvContentPartPr>
            <p14:xfrm>
              <a:off x="2134988" y="5482852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D86EB0A-166A-5656-92C9-5959C227BD6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28868" y="5476732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032EA61-934D-4FB1-8549-FDC345285E8B}"/>
                  </a:ext>
                </a:extLst>
              </p14:cNvPr>
              <p14:cNvContentPartPr/>
              <p14:nvPr/>
            </p14:nvContentPartPr>
            <p14:xfrm>
              <a:off x="2512988" y="3058972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032EA61-934D-4FB1-8549-FDC345285E8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06868" y="3052852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25625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C2E82A-C117-31E7-CAE9-4CD78AF249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" r="1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DA40C23-3E13-A06E-B4B8-CBCB54B771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1754187"/>
            <a:ext cx="12192000" cy="592137"/>
          </a:xfrm>
        </p:spPr>
        <p:txBody>
          <a:bodyPr>
            <a:normAutofit/>
          </a:bodyPr>
          <a:lstStyle/>
          <a:p>
            <a:r>
              <a:rPr lang="en-US" sz="3600" dirty="0"/>
              <a:t>ACRM 100</a:t>
            </a:r>
            <a:r>
              <a:rPr lang="en-US" sz="3600" baseline="30000" dirty="0"/>
              <a:t>th</a:t>
            </a:r>
            <a:r>
              <a:rPr lang="en-US" sz="3600" dirty="0"/>
              <a:t> Annual Conference</a:t>
            </a:r>
            <a:r>
              <a:rPr lang="en-US" sz="3600" baseline="0" dirty="0"/>
              <a:t> Logo Version 1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37405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9460854-CEB4-3C4D-D33B-82F97F3E67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03" y="-1752601"/>
            <a:ext cx="12192000" cy="995363"/>
          </a:xfrm>
        </p:spPr>
        <p:txBody>
          <a:bodyPr/>
          <a:lstStyle/>
          <a:p>
            <a:r>
              <a:rPr lang="en-US" dirty="0"/>
              <a:t>Visual of ACRM’s Groups and Logos</a:t>
            </a:r>
          </a:p>
        </p:txBody>
      </p:sp>
      <p:pic>
        <p:nvPicPr>
          <p:cNvPr id="4" name="Picture 3" descr="Graphic of all ACRM Interdisciplinary Special Interest Group and Networking Group icons.">
            <a:extLst>
              <a:ext uri="{FF2B5EF4-FFF2-40B4-BE49-F238E27FC236}">
                <a16:creationId xmlns:a16="http://schemas.microsoft.com/office/drawing/2014/main" id="{4DD21A3E-12CA-3149-A92B-0F9010598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136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175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421364-B88B-4AB5-08D5-109C9BD7C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690341"/>
            <a:ext cx="10515600" cy="955223"/>
          </a:xfrm>
        </p:spPr>
        <p:txBody>
          <a:bodyPr/>
          <a:lstStyle/>
          <a:p>
            <a:r>
              <a:rPr lang="en-US" dirty="0"/>
              <a:t>ACRM Logo and</a:t>
            </a:r>
            <a:r>
              <a:rPr lang="en-US" baseline="0" dirty="0"/>
              <a:t> website address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110BA5-3CB9-244F-8B10-AC119C93D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CRM logo banner&#10;&#10;American Congress of Rehabilitation Medicine&#10;Improving lives thorugh interdisiplinary rehabilitation research.">
            <a:extLst>
              <a:ext uri="{FF2B5EF4-FFF2-40B4-BE49-F238E27FC236}">
                <a16:creationId xmlns:a16="http://schemas.microsoft.com/office/drawing/2014/main" id="{F5D23C33-F63C-D648-ACAA-FA451423D35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0" y="2895600"/>
            <a:ext cx="7112000" cy="1066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93C8C91-1839-9145-BD9C-5699606224D2}"/>
              </a:ext>
            </a:extLst>
          </p:cNvPr>
          <p:cNvSpPr txBox="1"/>
          <p:nvPr/>
        </p:nvSpPr>
        <p:spPr>
          <a:xfrm>
            <a:off x="2360676" y="5175129"/>
            <a:ext cx="7470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F2A39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ACRM.org</a:t>
            </a:r>
            <a:endParaRPr lang="en-US" sz="4000" b="1" dirty="0">
              <a:solidFill>
                <a:srgbClr val="F2A39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778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99B6F650A21043BC2066535885034E" ma:contentTypeVersion="12" ma:contentTypeDescription="Create a new document." ma:contentTypeScope="" ma:versionID="dfcd541d9bbb6a9b029cdb50e435b707">
  <xsd:schema xmlns:xsd="http://www.w3.org/2001/XMLSchema" xmlns:xs="http://www.w3.org/2001/XMLSchema" xmlns:p="http://schemas.microsoft.com/office/2006/metadata/properties" xmlns:ns2="761c228e-39f8-484f-9bbc-11f1aec472b6" xmlns:ns3="6f6af937-8246-403e-9cf0-a2b0c59f81aa" targetNamespace="http://schemas.microsoft.com/office/2006/metadata/properties" ma:root="true" ma:fieldsID="e3940904f0f0975c0940e63fb0e6a237" ns2:_="" ns3:_="">
    <xsd:import namespace="761c228e-39f8-484f-9bbc-11f1aec472b6"/>
    <xsd:import namespace="6f6af937-8246-403e-9cf0-a2b0c59f81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1c228e-39f8-484f-9bbc-11f1aec472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7f39f29-dbec-4527-8ae8-cbf47d7b0a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6af937-8246-403e-9cf0-a2b0c59f81a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f49219a-95f4-4ddf-9887-465c79053113}" ma:internalName="TaxCatchAll" ma:showField="CatchAllData" ma:web="6f6af937-8246-403e-9cf0-a2b0c59f81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61c228e-39f8-484f-9bbc-11f1aec472b6">
      <Terms xmlns="http://schemas.microsoft.com/office/infopath/2007/PartnerControls"/>
    </lcf76f155ced4ddcb4097134ff3c332f>
    <TaxCatchAll xmlns="6f6af937-8246-403e-9cf0-a2b0c59f81a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28605CB-463E-4CF2-BE4E-85FA23C82E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1c228e-39f8-484f-9bbc-11f1aec472b6"/>
    <ds:schemaRef ds:uri="6f6af937-8246-403e-9cf0-a2b0c59f81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DC668FD-9295-4165-95DC-D76A83FCF435}">
  <ds:schemaRefs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purl.org/dc/terms/"/>
    <ds:schemaRef ds:uri="http://www.w3.org/XML/1998/namespace"/>
    <ds:schemaRef ds:uri="http://purl.org/dc/dcmitype/"/>
    <ds:schemaRef ds:uri="http://schemas.microsoft.com/office/infopath/2007/PartnerControls"/>
    <ds:schemaRef ds:uri="c4c6d887-cf12-4b17-8db4-a053942fd502"/>
    <ds:schemaRef ds:uri="761c228e-39f8-484f-9bbc-11f1aec472b6"/>
    <ds:schemaRef ds:uri="6f6af937-8246-403e-9cf0-a2b0c59f81aa"/>
  </ds:schemaRefs>
</ds:datastoreItem>
</file>

<file path=customXml/itemProps3.xml><?xml version="1.0" encoding="utf-8"?>
<ds:datastoreItem xmlns:ds="http://schemas.openxmlformats.org/officeDocument/2006/customXml" ds:itemID="{C3BDDDFB-A228-426D-A62A-A6D85035C0E1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b1851626-05c4-426e-b768-1c35733f6fea}" enabled="1" method="Standard" siteId="{fbc493a8-0d24-4454-a815-f4ca58e8c09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61870</TotalTime>
  <Words>1648</Words>
  <Application>Microsoft Macintosh PowerPoint</Application>
  <PresentationFormat>Widescreen</PresentationFormat>
  <Paragraphs>139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Courier New</vt:lpstr>
      <vt:lpstr>Times New Roman</vt:lpstr>
      <vt:lpstr>Office Theme</vt:lpstr>
      <vt:lpstr>Summary</vt:lpstr>
      <vt:lpstr>POSTER SPOTLIGHT INSTRUCTIONS (by invitation only)</vt:lpstr>
      <vt:lpstr>Creating your poster</vt:lpstr>
      <vt:lpstr>How to Create Your Poster</vt:lpstr>
      <vt:lpstr>How to Design your poster</vt:lpstr>
      <vt:lpstr>How to Design your poster</vt:lpstr>
      <vt:lpstr>Review and Feedback for Your Poster</vt:lpstr>
      <vt:lpstr>Accessibility: recording your poster presentation </vt:lpstr>
      <vt:lpstr>Accessibility: speaker etiquette</vt:lpstr>
      <vt:lpstr>Accessibility RESOURCES:</vt:lpstr>
      <vt:lpstr>ACRM 100th Annual Conference Logo Version 1</vt:lpstr>
      <vt:lpstr>Visual of ACRM’s Groups and Logos</vt:lpstr>
      <vt:lpstr>ACRM Logo and website address</vt:lpstr>
    </vt:vector>
  </TitlesOfParts>
  <Company>Pyalla Technologies,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2020 ACRM Conference  CME/CE Compliance Slides</dc:title>
  <dc:creator>Margo Holen</dc:creator>
  <cp:lastModifiedBy>Jen Charat</cp:lastModifiedBy>
  <cp:revision>58</cp:revision>
  <dcterms:created xsi:type="dcterms:W3CDTF">2014-06-20T21:21:33Z</dcterms:created>
  <dcterms:modified xsi:type="dcterms:W3CDTF">2024-09-13T19:02:47Z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0x010100D62C18C0869F7944896FB1FD7CA37151</vt:lpwstr>
  </property>
  <property fmtid="{D5CDD505-2E9C-101B-9397-08002B2CF9AE}" pid="3" name="Order">
    <vt:r8>15125000</vt:r8>
  </property>
  <property fmtid="{D5CDD505-2E9C-101B-9397-08002B2CF9AE}" pid="4" name="ComplianceAssetId">
    <vt:lpwstr/>
  </property>
  <property fmtid="{D5CDD505-2E9C-101B-9397-08002B2CF9AE}" pid="5" name="MSIP_Label_3c76ce46-357f-46de-88d6-77b9bbb83c46_Enabled">
    <vt:lpwstr>true</vt:lpwstr>
  </property>
  <property fmtid="{D5CDD505-2E9C-101B-9397-08002B2CF9AE}" pid="6" name="MSIP_Label_3c76ce46-357f-46de-88d6-77b9bbb83c46_SetDate">
    <vt:lpwstr>2024-08-07T01:10:05Z</vt:lpwstr>
  </property>
  <property fmtid="{D5CDD505-2E9C-101B-9397-08002B2CF9AE}" pid="7" name="MSIP_Label_3c76ce46-357f-46de-88d6-77b9bbb83c46_Method">
    <vt:lpwstr>Privileged</vt:lpwstr>
  </property>
  <property fmtid="{D5CDD505-2E9C-101B-9397-08002B2CF9AE}" pid="8" name="MSIP_Label_3c76ce46-357f-46de-88d6-77b9bbb83c46_Name">
    <vt:lpwstr>Public</vt:lpwstr>
  </property>
  <property fmtid="{D5CDD505-2E9C-101B-9397-08002B2CF9AE}" pid="9" name="MSIP_Label_3c76ce46-357f-46de-88d6-77b9bbb83c46_SiteId">
    <vt:lpwstr>4e2c6054-71cb-48f1-bd6c-3a9705aca71b</vt:lpwstr>
  </property>
  <property fmtid="{D5CDD505-2E9C-101B-9397-08002B2CF9AE}" pid="10" name="MSIP_Label_3c76ce46-357f-46de-88d6-77b9bbb83c46_ActionId">
    <vt:lpwstr>76cd6163-5a4d-4e28-ad88-2fe454c0e897</vt:lpwstr>
  </property>
  <property fmtid="{D5CDD505-2E9C-101B-9397-08002B2CF9AE}" pid="11" name="MSIP_Label_3c76ce46-357f-46de-88d6-77b9bbb83c46_ContentBits">
    <vt:lpwstr>0</vt:lpwstr>
  </property>
</Properties>
</file>